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8" r:id="rId3"/>
    <p:sldId id="277" r:id="rId4"/>
    <p:sldId id="290" r:id="rId5"/>
    <p:sldId id="29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A18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411" autoAdjust="0"/>
  </p:normalViewPr>
  <p:slideViewPr>
    <p:cSldViewPr>
      <p:cViewPr>
        <p:scale>
          <a:sx n="90" d="100"/>
          <a:sy n="90" d="100"/>
        </p:scale>
        <p:origin x="-97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613B3-6544-411C-8C3A-68E53E5F7CEE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64EC4-13BD-4F19-80EF-ECCE0D390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26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90195-531D-4CBF-94DE-7D5DC3CEC47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966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84"/>
          <p:cNvSpPr/>
          <p:nvPr/>
        </p:nvSpPr>
        <p:spPr>
          <a:xfrm>
            <a:off x="0" y="-27384"/>
            <a:ext cx="9180512" cy="53209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0" y="332656"/>
            <a:ext cx="9144000" cy="3325728"/>
            <a:chOff x="0" y="305936"/>
            <a:chExt cx="9144000" cy="3325728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2" name="Группа 12"/>
            <p:cNvGrpSpPr/>
            <p:nvPr/>
          </p:nvGrpSpPr>
          <p:grpSpPr>
            <a:xfrm>
              <a:off x="0" y="751344"/>
              <a:ext cx="9144000" cy="2880320"/>
              <a:chOff x="0" y="823352"/>
              <a:chExt cx="9144000" cy="2880320"/>
            </a:xfrm>
            <a:grpFill/>
          </p:grpSpPr>
          <p:sp>
            <p:nvSpPr>
              <p:cNvPr id="6" name="Rectangle 384"/>
              <p:cNvSpPr/>
              <p:nvPr/>
            </p:nvSpPr>
            <p:spPr>
              <a:xfrm>
                <a:off x="0" y="823352"/>
                <a:ext cx="9144000" cy="288032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" name="Picture 6" descr="C:\Users\srodina001\Desktop\2705\Untitled-1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192" y="967368"/>
                <a:ext cx="2707501" cy="1450446"/>
              </a:xfrm>
              <a:prstGeom prst="rect">
                <a:avLst/>
              </a:prstGeom>
              <a:solidFill>
                <a:schemeClr val="tx2"/>
              </a:solidFill>
              <a:extLst/>
            </p:spPr>
          </p:pic>
        </p:grpSp>
        <p:sp>
          <p:nvSpPr>
            <p:cNvPr id="14" name="Прямоугольник 13"/>
            <p:cNvSpPr/>
            <p:nvPr/>
          </p:nvSpPr>
          <p:spPr>
            <a:xfrm>
              <a:off x="107504" y="305936"/>
              <a:ext cx="6048672" cy="3231654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МЕХАНИЗМ ДЕЙСТВИЯ </a:t>
              </a: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ПОСТАНОВЛЕНИЯ ПРАВИТЕЛЬСТВА РФ </a:t>
              </a: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</a:rPr>
                <a:t>ОТ 12.03.2015 № 214 </a:t>
              </a:r>
            </a:p>
            <a:p>
              <a:pPr algn="ctr"/>
              <a:endParaRPr lang="ru-RU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Предоставление субсидий из федерального бюджета организациям промышленности для возмещения части затрат, понесенных в 2015 году на уплату процентов по кредитам на пополнение оборотных средств и (или) на финансирование текущей производственной деятельности</a:t>
              </a:r>
              <a:endParaRPr lang="ru-RU" sz="16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79512" y="6237312"/>
            <a:ext cx="88569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ДЕПАРТАМЕНТ СТРАТЕГИЧЕСКОГО РАЗВИТИЯ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8" name="Рисунок 17" descr="zavod[2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64697" y="3717032"/>
            <a:ext cx="2871799" cy="1620000"/>
          </a:xfrm>
          <a:prstGeom prst="rect">
            <a:avLst/>
          </a:prstGeom>
          <a:solidFill>
            <a:schemeClr val="tx2"/>
          </a:solidFill>
        </p:spPr>
      </p:pic>
      <p:pic>
        <p:nvPicPr>
          <p:cNvPr id="19" name="Рисунок 18" descr="c2RlbGFub3VuYXMucnUvdXBsb2Fkcy8yLzYvMjY2MTM4OTExMDA2Ml9vcmlnLmpwZWc_X19pZD00NTc3NA==.jpg"/>
          <p:cNvPicPr>
            <a:picLocks noChangeAspect="1"/>
          </p:cNvPicPr>
          <p:nvPr/>
        </p:nvPicPr>
        <p:blipFill>
          <a:blip r:embed="rId5" cstate="print"/>
          <a:srcRect l="13363" r="19873"/>
          <a:stretch>
            <a:fillRect/>
          </a:stretch>
        </p:blipFill>
        <p:spPr>
          <a:xfrm>
            <a:off x="138965" y="3717032"/>
            <a:ext cx="2957379" cy="1656000"/>
          </a:xfrm>
          <a:prstGeom prst="rect">
            <a:avLst/>
          </a:prstGeom>
        </p:spPr>
      </p:pic>
      <p:pic>
        <p:nvPicPr>
          <p:cNvPr id="20" name="Рисунок 19" descr="gisip_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96344" y="3717032"/>
            <a:ext cx="3096344" cy="1629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84"/>
          <p:cNvSpPr/>
          <p:nvPr/>
        </p:nvSpPr>
        <p:spPr>
          <a:xfrm>
            <a:off x="0" y="404664"/>
            <a:ext cx="914400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  <p:sp>
        <p:nvSpPr>
          <p:cNvPr id="52" name="Прямоугольник 51"/>
          <p:cNvSpPr/>
          <p:nvPr/>
        </p:nvSpPr>
        <p:spPr>
          <a:xfrm>
            <a:off x="3203494" y="0"/>
            <a:ext cx="269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550" lvl="3" indent="0" algn="ctr">
              <a:spcBef>
                <a:spcPts val="600"/>
              </a:spcBef>
              <a:buClr>
                <a:srgbClr val="149C52"/>
              </a:buClr>
              <a:buNone/>
            </a:pPr>
            <a:r>
              <a:rPr lang="ru-RU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Краткое описание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07504" y="600943"/>
            <a:ext cx="3744416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ea typeface="ヒラギノ角ゴ Pro W3" pitchFamily="126" charset="-128"/>
              </a:rPr>
              <a:t>Суть программы</a:t>
            </a:r>
            <a:endParaRPr lang="en-US" sz="1200" dirty="0" smtClean="0">
              <a:solidFill>
                <a:schemeClr val="bg1"/>
              </a:solidFill>
              <a:ea typeface="ヒラギノ角ゴ Pro W3" pitchFamily="126" charset="-128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72008" y="908720"/>
            <a:ext cx="3923928" cy="32431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Правительства Российской Федерации от 12.03.2015 г. № 214  (далее – постановление № 214)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устанавливает </a:t>
            </a:r>
            <a:r>
              <a:rPr lang="ru-RU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 предоставления в 2015 году субсидий из федерального бюджета организациям промышленности для возмещения части затрат, понесенных в 2015 году на уплату процентов по кредитам,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полученным в российских кредитных организациях и государственной корпорации "Банк развития и внешнеэкономической деятельности (Внешэкономбанк)», а также в международных финансовых организациях, созданных в соответствии с международными договорами, в которых участвует Российская Федерация,</a:t>
            </a:r>
            <a:r>
              <a:rPr lang="ru-RU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пополнение оборотных средств и (или) на финансирование текущей производственной деятельности.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4067944" y="548680"/>
            <a:ext cx="0" cy="388843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427984" y="600943"/>
            <a:ext cx="4464496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ea typeface="ヒラギノ角ゴ Pro W3" pitchFamily="126" charset="-128"/>
              </a:rPr>
              <a:t>Организации промышленности</a:t>
            </a:r>
            <a:endParaRPr lang="en-US" sz="1200" dirty="0" smtClean="0">
              <a:solidFill>
                <a:schemeClr val="bg1"/>
              </a:solidFill>
              <a:ea typeface="ヒラギノ角ゴ Pro W3" pitchFamily="126" charset="-128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139952" y="1000954"/>
            <a:ext cx="4789040" cy="3580174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anchor="t" anchorCtr="0"/>
          <a:lstStyle/>
          <a:p>
            <a:pPr algn="just">
              <a:lnSpc>
                <a:spcPct val="150000"/>
              </a:lnSpc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постановлением № 214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предоставляются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организациям промышленности,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включены в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системообразующих организаций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утвержденный решением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Правительственной комиссии по экономическому развитию и интеграции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(Слайд 4)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либо в перечень организаций, оказывающих существенное влияние на  отрасли промышленности и торговли,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утвержденный Минпромторгом России, и представляют следующие отрасли: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Сельскохозяйственное, транспортное, тяжелое,  энергетическое, нефтегазовое машиностроение;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Машиностроение для пищевой, перерабатывающей промышленности и специализированных производств;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Дорожно-строительная  и коммунальная техника;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Станкоинструментальная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промышленность;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Фармацевтическая,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биотехнологическая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медицинская промышленность;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Легкая промышленность, индустрия детских товаров, народные художественные промыслов;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Лесная, целлюлозно-бумажная и деревообрабатывающая промышленность;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Химическая промышленность ( за исключением минеральных удобрений);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Промышленность редких и редкоземельных металлов;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Производство силовой электротехники, подшипников;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Композиционные материалы (композиты) и изделий из них.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339752" y="4574902"/>
            <a:ext cx="396044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ea typeface="ヒラギノ角ゴ Pro W3" pitchFamily="126" charset="-128"/>
              </a:rPr>
              <a:t>Требования к кредитному договору</a:t>
            </a:r>
            <a:endParaRPr lang="en-US" sz="1200" dirty="0" smtClean="0">
              <a:solidFill>
                <a:schemeClr val="bg1"/>
              </a:solidFill>
              <a:ea typeface="ヒラギノ角ゴ Pro W3" pitchFamily="126" charset="-128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2008" y="4899604"/>
            <a:ext cx="8892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Кредитный договор заключен после 16 декабря 2014 г. либо кредитной организацией, которая имеет право в соответствии с условиями кредитного договора увеличивать процентную ставку по кредиту в одностороннем порядке и с которой заключен кредитный договор до указанной даты, после 16 декабря 2014 г. направлено организации уведомление об увеличении процентной ставки по кредиту;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Кредит предоставлен в валюте Российской Федерации</a:t>
            </a: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Целью предоставления кредита является пополнение оборотных средств и (или) финансирование текущей производственной деятельности организации;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Размер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кредита, процентная ставка по которому подлежит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субсидированию не превышает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50 процентов всех доходов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0" y="6309320"/>
            <a:ext cx="9144000" cy="548680"/>
            <a:chOff x="-36512" y="6369050"/>
            <a:chExt cx="9180512" cy="488950"/>
          </a:xfrm>
        </p:grpSpPr>
        <p:grpSp>
          <p:nvGrpSpPr>
            <p:cNvPr id="61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7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88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89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0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1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2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4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5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2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3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4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5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6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8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9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3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11" name="Прямоугольник 110"/>
          <p:cNvSpPr/>
          <p:nvPr/>
        </p:nvSpPr>
        <p:spPr>
          <a:xfrm>
            <a:off x="8807381" y="44624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1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11760" y="0"/>
            <a:ext cx="56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Механизм предоставления субсидий </a:t>
            </a:r>
            <a:endParaRPr lang="ru-RU" sz="2400" b="1" dirty="0"/>
          </a:p>
        </p:txBody>
      </p:sp>
      <p:sp>
        <p:nvSpPr>
          <p:cNvPr id="23" name="Rectangle 384"/>
          <p:cNvSpPr/>
          <p:nvPr/>
        </p:nvSpPr>
        <p:spPr>
          <a:xfrm>
            <a:off x="0" y="476040"/>
            <a:ext cx="914400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  <p:grpSp>
        <p:nvGrpSpPr>
          <p:cNvPr id="3" name="Group 33"/>
          <p:cNvGrpSpPr/>
          <p:nvPr/>
        </p:nvGrpSpPr>
        <p:grpSpPr>
          <a:xfrm>
            <a:off x="84836" y="6467826"/>
            <a:ext cx="450013" cy="321934"/>
            <a:chOff x="9492042" y="4939558"/>
            <a:chExt cx="685111" cy="367591"/>
          </a:xfrm>
          <a:solidFill>
            <a:schemeClr val="bg1"/>
          </a:solidFill>
        </p:grpSpPr>
        <p:sp>
          <p:nvSpPr>
            <p:cNvPr id="17" name="Freeform 45"/>
            <p:cNvSpPr>
              <a:spLocks/>
            </p:cNvSpPr>
            <p:nvPr/>
          </p:nvSpPr>
          <p:spPr bwMode="auto">
            <a:xfrm>
              <a:off x="9669120" y="4999398"/>
              <a:ext cx="65947" cy="157539"/>
            </a:xfrm>
            <a:custGeom>
              <a:avLst/>
              <a:gdLst>
                <a:gd name="T0" fmla="*/ 0 w 107"/>
                <a:gd name="T1" fmla="*/ 66 h 258"/>
                <a:gd name="T2" fmla="*/ 107 w 107"/>
                <a:gd name="T3" fmla="*/ 0 h 258"/>
                <a:gd name="T4" fmla="*/ 107 w 107"/>
                <a:gd name="T5" fmla="*/ 196 h 258"/>
                <a:gd name="T6" fmla="*/ 0 w 107"/>
                <a:gd name="T7" fmla="*/ 258 h 258"/>
                <a:gd name="T8" fmla="*/ 0 w 107"/>
                <a:gd name="T9" fmla="*/ 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58">
                  <a:moveTo>
                    <a:pt x="0" y="66"/>
                  </a:moveTo>
                  <a:lnTo>
                    <a:pt x="107" y="0"/>
                  </a:lnTo>
                  <a:lnTo>
                    <a:pt x="107" y="196"/>
                  </a:lnTo>
                  <a:lnTo>
                    <a:pt x="0" y="258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/>
            <p:cNvSpPr>
              <a:spLocks/>
            </p:cNvSpPr>
            <p:nvPr/>
          </p:nvSpPr>
          <p:spPr bwMode="auto">
            <a:xfrm>
              <a:off x="9752164" y="4939558"/>
              <a:ext cx="75716" cy="228370"/>
            </a:xfrm>
            <a:custGeom>
              <a:avLst/>
              <a:gdLst>
                <a:gd name="T0" fmla="*/ 0 w 124"/>
                <a:gd name="T1" fmla="*/ 84 h 375"/>
                <a:gd name="T2" fmla="*/ 124 w 124"/>
                <a:gd name="T3" fmla="*/ 0 h 375"/>
                <a:gd name="T4" fmla="*/ 124 w 124"/>
                <a:gd name="T5" fmla="*/ 297 h 375"/>
                <a:gd name="T6" fmla="*/ 0 w 124"/>
                <a:gd name="T7" fmla="*/ 375 h 375"/>
                <a:gd name="T8" fmla="*/ 0 w 124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75">
                  <a:moveTo>
                    <a:pt x="0" y="84"/>
                  </a:moveTo>
                  <a:lnTo>
                    <a:pt x="124" y="0"/>
                  </a:lnTo>
                  <a:lnTo>
                    <a:pt x="124" y="297"/>
                  </a:lnTo>
                  <a:lnTo>
                    <a:pt x="0" y="375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7"/>
            <p:cNvSpPr>
              <a:spLocks/>
            </p:cNvSpPr>
            <p:nvPr/>
          </p:nvSpPr>
          <p:spPr bwMode="auto">
            <a:xfrm>
              <a:off x="9946340" y="5001841"/>
              <a:ext cx="65947" cy="158760"/>
            </a:xfrm>
            <a:custGeom>
              <a:avLst/>
              <a:gdLst>
                <a:gd name="T0" fmla="*/ 108 w 108"/>
                <a:gd name="T1" fmla="*/ 67 h 259"/>
                <a:gd name="T2" fmla="*/ 0 w 108"/>
                <a:gd name="T3" fmla="*/ 0 h 259"/>
                <a:gd name="T4" fmla="*/ 0 w 108"/>
                <a:gd name="T5" fmla="*/ 196 h 259"/>
                <a:gd name="T6" fmla="*/ 108 w 108"/>
                <a:gd name="T7" fmla="*/ 259 h 259"/>
                <a:gd name="T8" fmla="*/ 108 w 108"/>
                <a:gd name="T9" fmla="*/ 6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9">
                  <a:moveTo>
                    <a:pt x="108" y="67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108" y="259"/>
                  </a:lnTo>
                  <a:lnTo>
                    <a:pt x="108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8"/>
            <p:cNvSpPr>
              <a:spLocks/>
            </p:cNvSpPr>
            <p:nvPr/>
          </p:nvSpPr>
          <p:spPr bwMode="auto">
            <a:xfrm>
              <a:off x="9851084" y="4942000"/>
              <a:ext cx="75716" cy="228370"/>
            </a:xfrm>
            <a:custGeom>
              <a:avLst/>
              <a:gdLst>
                <a:gd name="T0" fmla="*/ 125 w 125"/>
                <a:gd name="T1" fmla="*/ 84 h 375"/>
                <a:gd name="T2" fmla="*/ 0 w 125"/>
                <a:gd name="T3" fmla="*/ 0 h 375"/>
                <a:gd name="T4" fmla="*/ 0 w 125"/>
                <a:gd name="T5" fmla="*/ 297 h 375"/>
                <a:gd name="T6" fmla="*/ 125 w 125"/>
                <a:gd name="T7" fmla="*/ 375 h 375"/>
                <a:gd name="T8" fmla="*/ 125 w 125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75">
                  <a:moveTo>
                    <a:pt x="125" y="84"/>
                  </a:moveTo>
                  <a:lnTo>
                    <a:pt x="0" y="0"/>
                  </a:lnTo>
                  <a:lnTo>
                    <a:pt x="0" y="297"/>
                  </a:lnTo>
                  <a:lnTo>
                    <a:pt x="125" y="375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>
              <a:off x="9492042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5 h 95"/>
                <a:gd name="T28" fmla="*/ 0 w 118"/>
                <a:gd name="T29" fmla="*/ 90 h 95"/>
                <a:gd name="T30" fmla="*/ 7 w 118"/>
                <a:gd name="T31" fmla="*/ 89 h 95"/>
                <a:gd name="T32" fmla="*/ 11 w 118"/>
                <a:gd name="T33" fmla="*/ 87 h 95"/>
                <a:gd name="T34" fmla="*/ 14 w 118"/>
                <a:gd name="T35" fmla="*/ 84 h 95"/>
                <a:gd name="T36" fmla="*/ 15 w 118"/>
                <a:gd name="T37" fmla="*/ 81 h 95"/>
                <a:gd name="T38" fmla="*/ 16 w 118"/>
                <a:gd name="T39" fmla="*/ 19 h 95"/>
                <a:gd name="T40" fmla="*/ 15 w 118"/>
                <a:gd name="T41" fmla="*/ 12 h 95"/>
                <a:gd name="T42" fmla="*/ 11 w 118"/>
                <a:gd name="T43" fmla="*/ 9 h 95"/>
                <a:gd name="T44" fmla="*/ 7 w 118"/>
                <a:gd name="T45" fmla="*/ 5 h 95"/>
                <a:gd name="T46" fmla="*/ 1 w 118"/>
                <a:gd name="T47" fmla="*/ 4 h 95"/>
                <a:gd name="T48" fmla="*/ 33 w 118"/>
                <a:gd name="T49" fmla="*/ 0 h 95"/>
                <a:gd name="T50" fmla="*/ 84 w 118"/>
                <a:gd name="T51" fmla="*/ 11 h 95"/>
                <a:gd name="T52" fmla="*/ 86 w 118"/>
                <a:gd name="T53" fmla="*/ 4 h 95"/>
                <a:gd name="T54" fmla="*/ 87 w 118"/>
                <a:gd name="T55" fmla="*/ 0 h 95"/>
                <a:gd name="T56" fmla="*/ 118 w 118"/>
                <a:gd name="T57" fmla="*/ 4 h 95"/>
                <a:gd name="T58" fmla="*/ 113 w 118"/>
                <a:gd name="T59" fmla="*/ 5 h 95"/>
                <a:gd name="T60" fmla="*/ 109 w 118"/>
                <a:gd name="T61" fmla="*/ 6 h 95"/>
                <a:gd name="T62" fmla="*/ 106 w 118"/>
                <a:gd name="T63" fmla="*/ 8 h 95"/>
                <a:gd name="T64" fmla="*/ 105 w 118"/>
                <a:gd name="T65" fmla="*/ 9 h 95"/>
                <a:gd name="T66" fmla="*/ 105 w 118"/>
                <a:gd name="T67" fmla="*/ 82 h 95"/>
                <a:gd name="T68" fmla="*/ 105 w 118"/>
                <a:gd name="T69" fmla="*/ 86 h 95"/>
                <a:gd name="T70" fmla="*/ 109 w 118"/>
                <a:gd name="T71" fmla="*/ 89 h 95"/>
                <a:gd name="T72" fmla="*/ 113 w 118"/>
                <a:gd name="T73" fmla="*/ 90 h 95"/>
                <a:gd name="T74" fmla="*/ 118 w 118"/>
                <a:gd name="T7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9571422" y="5189911"/>
              <a:ext cx="61062" cy="58619"/>
            </a:xfrm>
            <a:custGeom>
              <a:avLst/>
              <a:gdLst>
                <a:gd name="T0" fmla="*/ 59 w 99"/>
                <a:gd name="T1" fmla="*/ 95 h 95"/>
                <a:gd name="T2" fmla="*/ 59 w 99"/>
                <a:gd name="T3" fmla="*/ 90 h 95"/>
                <a:gd name="T4" fmla="*/ 64 w 99"/>
                <a:gd name="T5" fmla="*/ 90 h 95"/>
                <a:gd name="T6" fmla="*/ 68 w 99"/>
                <a:gd name="T7" fmla="*/ 89 h 95"/>
                <a:gd name="T8" fmla="*/ 72 w 99"/>
                <a:gd name="T9" fmla="*/ 87 h 95"/>
                <a:gd name="T10" fmla="*/ 73 w 99"/>
                <a:gd name="T11" fmla="*/ 22 h 95"/>
                <a:gd name="T12" fmla="*/ 26 w 99"/>
                <a:gd name="T13" fmla="*/ 82 h 95"/>
                <a:gd name="T14" fmla="*/ 27 w 99"/>
                <a:gd name="T15" fmla="*/ 86 h 95"/>
                <a:gd name="T16" fmla="*/ 30 w 99"/>
                <a:gd name="T17" fmla="*/ 89 h 95"/>
                <a:gd name="T18" fmla="*/ 34 w 99"/>
                <a:gd name="T19" fmla="*/ 90 h 95"/>
                <a:gd name="T20" fmla="*/ 40 w 99"/>
                <a:gd name="T21" fmla="*/ 90 h 95"/>
                <a:gd name="T22" fmla="*/ 0 w 99"/>
                <a:gd name="T23" fmla="*/ 95 h 95"/>
                <a:gd name="T24" fmla="*/ 0 w 99"/>
                <a:gd name="T25" fmla="*/ 90 h 95"/>
                <a:gd name="T26" fmla="*/ 4 w 99"/>
                <a:gd name="T27" fmla="*/ 90 h 95"/>
                <a:gd name="T28" fmla="*/ 9 w 99"/>
                <a:gd name="T29" fmla="*/ 89 h 95"/>
                <a:gd name="T30" fmla="*/ 12 w 99"/>
                <a:gd name="T31" fmla="*/ 87 h 95"/>
                <a:gd name="T32" fmla="*/ 12 w 99"/>
                <a:gd name="T33" fmla="*/ 13 h 95"/>
                <a:gd name="T34" fmla="*/ 12 w 99"/>
                <a:gd name="T35" fmla="*/ 10 h 95"/>
                <a:gd name="T36" fmla="*/ 11 w 99"/>
                <a:gd name="T37" fmla="*/ 9 h 95"/>
                <a:gd name="T38" fmla="*/ 9 w 99"/>
                <a:gd name="T39" fmla="*/ 6 h 95"/>
                <a:gd name="T40" fmla="*/ 4 w 99"/>
                <a:gd name="T41" fmla="*/ 5 h 95"/>
                <a:gd name="T42" fmla="*/ 0 w 99"/>
                <a:gd name="T43" fmla="*/ 0 h 95"/>
                <a:gd name="T44" fmla="*/ 40 w 99"/>
                <a:gd name="T45" fmla="*/ 4 h 95"/>
                <a:gd name="T46" fmla="*/ 35 w 99"/>
                <a:gd name="T47" fmla="*/ 5 h 95"/>
                <a:gd name="T48" fmla="*/ 30 w 99"/>
                <a:gd name="T49" fmla="*/ 6 h 95"/>
                <a:gd name="T50" fmla="*/ 28 w 99"/>
                <a:gd name="T51" fmla="*/ 8 h 95"/>
                <a:gd name="T52" fmla="*/ 27 w 99"/>
                <a:gd name="T53" fmla="*/ 9 h 95"/>
                <a:gd name="T54" fmla="*/ 27 w 99"/>
                <a:gd name="T55" fmla="*/ 71 h 95"/>
                <a:gd name="T56" fmla="*/ 73 w 99"/>
                <a:gd name="T57" fmla="*/ 13 h 95"/>
                <a:gd name="T58" fmla="*/ 72 w 99"/>
                <a:gd name="T59" fmla="*/ 10 h 95"/>
                <a:gd name="T60" fmla="*/ 68 w 99"/>
                <a:gd name="T61" fmla="*/ 6 h 95"/>
                <a:gd name="T62" fmla="*/ 64 w 99"/>
                <a:gd name="T63" fmla="*/ 5 h 95"/>
                <a:gd name="T64" fmla="*/ 59 w 99"/>
                <a:gd name="T65" fmla="*/ 0 h 95"/>
                <a:gd name="T66" fmla="*/ 99 w 99"/>
                <a:gd name="T67" fmla="*/ 4 h 95"/>
                <a:gd name="T68" fmla="*/ 95 w 99"/>
                <a:gd name="T69" fmla="*/ 5 h 95"/>
                <a:gd name="T70" fmla="*/ 90 w 99"/>
                <a:gd name="T71" fmla="*/ 6 h 95"/>
                <a:gd name="T72" fmla="*/ 89 w 99"/>
                <a:gd name="T73" fmla="*/ 8 h 95"/>
                <a:gd name="T74" fmla="*/ 88 w 99"/>
                <a:gd name="T75" fmla="*/ 9 h 95"/>
                <a:gd name="T76" fmla="*/ 87 w 99"/>
                <a:gd name="T77" fmla="*/ 82 h 95"/>
                <a:gd name="T78" fmla="*/ 88 w 99"/>
                <a:gd name="T79" fmla="*/ 86 h 95"/>
                <a:gd name="T80" fmla="*/ 90 w 99"/>
                <a:gd name="T81" fmla="*/ 89 h 95"/>
                <a:gd name="T82" fmla="*/ 95 w 99"/>
                <a:gd name="T83" fmla="*/ 90 h 95"/>
                <a:gd name="T84" fmla="*/ 99 w 99"/>
                <a:gd name="T8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" h="95">
                  <a:moveTo>
                    <a:pt x="99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73" y="82"/>
                  </a:lnTo>
                  <a:lnTo>
                    <a:pt x="73" y="22"/>
                  </a:lnTo>
                  <a:lnTo>
                    <a:pt x="26" y="81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2" y="82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7" y="71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9" y="0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8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7" y="13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99" y="90"/>
                  </a:lnTo>
                  <a:lnTo>
                    <a:pt x="99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1"/>
            <p:cNvSpPr>
              <a:spLocks/>
            </p:cNvSpPr>
            <p:nvPr/>
          </p:nvSpPr>
          <p:spPr bwMode="auto">
            <a:xfrm>
              <a:off x="9639811" y="5189911"/>
              <a:ext cx="61062" cy="58619"/>
            </a:xfrm>
            <a:custGeom>
              <a:avLst/>
              <a:gdLst>
                <a:gd name="T0" fmla="*/ 59 w 98"/>
                <a:gd name="T1" fmla="*/ 95 h 95"/>
                <a:gd name="T2" fmla="*/ 59 w 98"/>
                <a:gd name="T3" fmla="*/ 90 h 95"/>
                <a:gd name="T4" fmla="*/ 64 w 98"/>
                <a:gd name="T5" fmla="*/ 90 h 95"/>
                <a:gd name="T6" fmla="*/ 68 w 98"/>
                <a:gd name="T7" fmla="*/ 89 h 95"/>
                <a:gd name="T8" fmla="*/ 71 w 98"/>
                <a:gd name="T9" fmla="*/ 87 h 95"/>
                <a:gd name="T10" fmla="*/ 72 w 98"/>
                <a:gd name="T11" fmla="*/ 49 h 95"/>
                <a:gd name="T12" fmla="*/ 27 w 98"/>
                <a:gd name="T13" fmla="*/ 82 h 95"/>
                <a:gd name="T14" fmla="*/ 28 w 98"/>
                <a:gd name="T15" fmla="*/ 86 h 95"/>
                <a:gd name="T16" fmla="*/ 31 w 98"/>
                <a:gd name="T17" fmla="*/ 89 h 95"/>
                <a:gd name="T18" fmla="*/ 35 w 98"/>
                <a:gd name="T19" fmla="*/ 90 h 95"/>
                <a:gd name="T20" fmla="*/ 40 w 98"/>
                <a:gd name="T21" fmla="*/ 90 h 95"/>
                <a:gd name="T22" fmla="*/ 0 w 98"/>
                <a:gd name="T23" fmla="*/ 95 h 95"/>
                <a:gd name="T24" fmla="*/ 0 w 98"/>
                <a:gd name="T25" fmla="*/ 90 h 95"/>
                <a:gd name="T26" fmla="*/ 4 w 98"/>
                <a:gd name="T27" fmla="*/ 90 h 95"/>
                <a:gd name="T28" fmla="*/ 9 w 98"/>
                <a:gd name="T29" fmla="*/ 89 h 95"/>
                <a:gd name="T30" fmla="*/ 12 w 98"/>
                <a:gd name="T31" fmla="*/ 87 h 95"/>
                <a:gd name="T32" fmla="*/ 13 w 98"/>
                <a:gd name="T33" fmla="*/ 13 h 95"/>
                <a:gd name="T34" fmla="*/ 12 w 98"/>
                <a:gd name="T35" fmla="*/ 10 h 95"/>
                <a:gd name="T36" fmla="*/ 11 w 98"/>
                <a:gd name="T37" fmla="*/ 9 h 95"/>
                <a:gd name="T38" fmla="*/ 9 w 98"/>
                <a:gd name="T39" fmla="*/ 6 h 95"/>
                <a:gd name="T40" fmla="*/ 4 w 98"/>
                <a:gd name="T41" fmla="*/ 5 h 95"/>
                <a:gd name="T42" fmla="*/ 0 w 98"/>
                <a:gd name="T43" fmla="*/ 0 h 95"/>
                <a:gd name="T44" fmla="*/ 40 w 98"/>
                <a:gd name="T45" fmla="*/ 4 h 95"/>
                <a:gd name="T46" fmla="*/ 35 w 98"/>
                <a:gd name="T47" fmla="*/ 5 h 95"/>
                <a:gd name="T48" fmla="*/ 31 w 98"/>
                <a:gd name="T49" fmla="*/ 6 h 95"/>
                <a:gd name="T50" fmla="*/ 29 w 98"/>
                <a:gd name="T51" fmla="*/ 8 h 95"/>
                <a:gd name="T52" fmla="*/ 28 w 98"/>
                <a:gd name="T53" fmla="*/ 9 h 95"/>
                <a:gd name="T54" fmla="*/ 27 w 98"/>
                <a:gd name="T55" fmla="*/ 42 h 95"/>
                <a:gd name="T56" fmla="*/ 72 w 98"/>
                <a:gd name="T57" fmla="*/ 13 h 95"/>
                <a:gd name="T58" fmla="*/ 71 w 98"/>
                <a:gd name="T59" fmla="*/ 10 h 95"/>
                <a:gd name="T60" fmla="*/ 70 w 98"/>
                <a:gd name="T61" fmla="*/ 9 h 95"/>
                <a:gd name="T62" fmla="*/ 68 w 98"/>
                <a:gd name="T63" fmla="*/ 6 h 95"/>
                <a:gd name="T64" fmla="*/ 64 w 98"/>
                <a:gd name="T65" fmla="*/ 5 h 95"/>
                <a:gd name="T66" fmla="*/ 59 w 98"/>
                <a:gd name="T67" fmla="*/ 0 h 95"/>
                <a:gd name="T68" fmla="*/ 98 w 98"/>
                <a:gd name="T69" fmla="*/ 4 h 95"/>
                <a:gd name="T70" fmla="*/ 94 w 98"/>
                <a:gd name="T71" fmla="*/ 5 h 95"/>
                <a:gd name="T72" fmla="*/ 90 w 98"/>
                <a:gd name="T73" fmla="*/ 6 h 95"/>
                <a:gd name="T74" fmla="*/ 88 w 98"/>
                <a:gd name="T75" fmla="*/ 8 h 95"/>
                <a:gd name="T76" fmla="*/ 87 w 98"/>
                <a:gd name="T77" fmla="*/ 9 h 95"/>
                <a:gd name="T78" fmla="*/ 86 w 98"/>
                <a:gd name="T79" fmla="*/ 82 h 95"/>
                <a:gd name="T80" fmla="*/ 87 w 98"/>
                <a:gd name="T81" fmla="*/ 86 h 95"/>
                <a:gd name="T82" fmla="*/ 90 w 98"/>
                <a:gd name="T83" fmla="*/ 89 h 95"/>
                <a:gd name="T84" fmla="*/ 94 w 98"/>
                <a:gd name="T85" fmla="*/ 90 h 95"/>
                <a:gd name="T86" fmla="*/ 98 w 98"/>
                <a:gd name="T87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" h="95">
                  <a:moveTo>
                    <a:pt x="98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72" y="82"/>
                  </a:lnTo>
                  <a:lnTo>
                    <a:pt x="72" y="49"/>
                  </a:lnTo>
                  <a:lnTo>
                    <a:pt x="27" y="49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3"/>
                  </a:lnTo>
                  <a:lnTo>
                    <a:pt x="27" y="42"/>
                  </a:lnTo>
                  <a:lnTo>
                    <a:pt x="72" y="42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9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6" y="13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"/>
            <p:cNvSpPr>
              <a:spLocks/>
            </p:cNvSpPr>
            <p:nvPr/>
          </p:nvSpPr>
          <p:spPr bwMode="auto">
            <a:xfrm>
              <a:off x="9708200" y="5189911"/>
              <a:ext cx="59840" cy="58619"/>
            </a:xfrm>
            <a:custGeom>
              <a:avLst/>
              <a:gdLst>
                <a:gd name="T0" fmla="*/ 58 w 97"/>
                <a:gd name="T1" fmla="*/ 95 h 95"/>
                <a:gd name="T2" fmla="*/ 58 w 97"/>
                <a:gd name="T3" fmla="*/ 90 h 95"/>
                <a:gd name="T4" fmla="*/ 63 w 97"/>
                <a:gd name="T5" fmla="*/ 90 h 95"/>
                <a:gd name="T6" fmla="*/ 66 w 97"/>
                <a:gd name="T7" fmla="*/ 89 h 95"/>
                <a:gd name="T8" fmla="*/ 70 w 97"/>
                <a:gd name="T9" fmla="*/ 87 h 95"/>
                <a:gd name="T10" fmla="*/ 71 w 97"/>
                <a:gd name="T11" fmla="*/ 5 h 95"/>
                <a:gd name="T12" fmla="*/ 27 w 97"/>
                <a:gd name="T13" fmla="*/ 82 h 95"/>
                <a:gd name="T14" fmla="*/ 27 w 97"/>
                <a:gd name="T15" fmla="*/ 86 h 95"/>
                <a:gd name="T16" fmla="*/ 31 w 97"/>
                <a:gd name="T17" fmla="*/ 88 h 95"/>
                <a:gd name="T18" fmla="*/ 35 w 97"/>
                <a:gd name="T19" fmla="*/ 90 h 95"/>
                <a:gd name="T20" fmla="*/ 40 w 97"/>
                <a:gd name="T21" fmla="*/ 90 h 95"/>
                <a:gd name="T22" fmla="*/ 0 w 97"/>
                <a:gd name="T23" fmla="*/ 95 h 95"/>
                <a:gd name="T24" fmla="*/ 0 w 97"/>
                <a:gd name="T25" fmla="*/ 90 h 95"/>
                <a:gd name="T26" fmla="*/ 4 w 97"/>
                <a:gd name="T27" fmla="*/ 90 h 95"/>
                <a:gd name="T28" fmla="*/ 9 w 97"/>
                <a:gd name="T29" fmla="*/ 89 h 95"/>
                <a:gd name="T30" fmla="*/ 11 w 97"/>
                <a:gd name="T31" fmla="*/ 87 h 95"/>
                <a:gd name="T32" fmla="*/ 13 w 97"/>
                <a:gd name="T33" fmla="*/ 13 h 95"/>
                <a:gd name="T34" fmla="*/ 11 w 97"/>
                <a:gd name="T35" fmla="*/ 10 h 95"/>
                <a:gd name="T36" fmla="*/ 10 w 97"/>
                <a:gd name="T37" fmla="*/ 9 h 95"/>
                <a:gd name="T38" fmla="*/ 9 w 97"/>
                <a:gd name="T39" fmla="*/ 6 h 95"/>
                <a:gd name="T40" fmla="*/ 4 w 97"/>
                <a:gd name="T41" fmla="*/ 5 h 95"/>
                <a:gd name="T42" fmla="*/ 0 w 97"/>
                <a:gd name="T43" fmla="*/ 0 h 95"/>
                <a:gd name="T44" fmla="*/ 97 w 97"/>
                <a:gd name="T45" fmla="*/ 4 h 95"/>
                <a:gd name="T46" fmla="*/ 93 w 97"/>
                <a:gd name="T47" fmla="*/ 5 h 95"/>
                <a:gd name="T48" fmla="*/ 89 w 97"/>
                <a:gd name="T49" fmla="*/ 6 h 95"/>
                <a:gd name="T50" fmla="*/ 87 w 97"/>
                <a:gd name="T51" fmla="*/ 8 h 95"/>
                <a:gd name="T52" fmla="*/ 86 w 97"/>
                <a:gd name="T53" fmla="*/ 9 h 95"/>
                <a:gd name="T54" fmla="*/ 85 w 97"/>
                <a:gd name="T55" fmla="*/ 82 h 95"/>
                <a:gd name="T56" fmla="*/ 86 w 97"/>
                <a:gd name="T57" fmla="*/ 86 h 95"/>
                <a:gd name="T58" fmla="*/ 89 w 97"/>
                <a:gd name="T59" fmla="*/ 89 h 95"/>
                <a:gd name="T60" fmla="*/ 93 w 97"/>
                <a:gd name="T61" fmla="*/ 90 h 95"/>
                <a:gd name="T62" fmla="*/ 97 w 97"/>
                <a:gd name="T63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95">
                  <a:moveTo>
                    <a:pt x="97" y="95"/>
                  </a:moveTo>
                  <a:lnTo>
                    <a:pt x="58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1" y="82"/>
                  </a:lnTo>
                  <a:lnTo>
                    <a:pt x="71" y="5"/>
                  </a:lnTo>
                  <a:lnTo>
                    <a:pt x="27" y="5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8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5" y="13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7" y="90"/>
                  </a:lnTo>
                  <a:lnTo>
                    <a:pt x="97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2"/>
            <p:cNvSpPr>
              <a:spLocks noEditPoints="1"/>
            </p:cNvSpPr>
            <p:nvPr/>
          </p:nvSpPr>
          <p:spPr bwMode="auto">
            <a:xfrm>
              <a:off x="9776589" y="5189911"/>
              <a:ext cx="43964" cy="58619"/>
            </a:xfrm>
            <a:custGeom>
              <a:avLst/>
              <a:gdLst>
                <a:gd name="T0" fmla="*/ 72 w 72"/>
                <a:gd name="T1" fmla="*/ 24 h 95"/>
                <a:gd name="T2" fmla="*/ 70 w 72"/>
                <a:gd name="T3" fmla="*/ 36 h 95"/>
                <a:gd name="T4" fmla="*/ 66 w 72"/>
                <a:gd name="T5" fmla="*/ 42 h 95"/>
                <a:gd name="T6" fmla="*/ 62 w 72"/>
                <a:gd name="T7" fmla="*/ 47 h 95"/>
                <a:gd name="T8" fmla="*/ 50 w 72"/>
                <a:gd name="T9" fmla="*/ 51 h 95"/>
                <a:gd name="T10" fmla="*/ 45 w 72"/>
                <a:gd name="T11" fmla="*/ 52 h 95"/>
                <a:gd name="T12" fmla="*/ 27 w 72"/>
                <a:gd name="T13" fmla="*/ 53 h 95"/>
                <a:gd name="T14" fmla="*/ 27 w 72"/>
                <a:gd name="T15" fmla="*/ 82 h 95"/>
                <a:gd name="T16" fmla="*/ 27 w 72"/>
                <a:gd name="T17" fmla="*/ 87 h 95"/>
                <a:gd name="T18" fmla="*/ 31 w 72"/>
                <a:gd name="T19" fmla="*/ 89 h 95"/>
                <a:gd name="T20" fmla="*/ 35 w 72"/>
                <a:gd name="T21" fmla="*/ 90 h 95"/>
                <a:gd name="T22" fmla="*/ 41 w 72"/>
                <a:gd name="T23" fmla="*/ 90 h 95"/>
                <a:gd name="T24" fmla="*/ 0 w 72"/>
                <a:gd name="T25" fmla="*/ 95 h 95"/>
                <a:gd name="T26" fmla="*/ 0 w 72"/>
                <a:gd name="T27" fmla="*/ 90 h 95"/>
                <a:gd name="T28" fmla="*/ 5 w 72"/>
                <a:gd name="T29" fmla="*/ 90 h 95"/>
                <a:gd name="T30" fmla="*/ 9 w 72"/>
                <a:gd name="T31" fmla="*/ 89 h 95"/>
                <a:gd name="T32" fmla="*/ 11 w 72"/>
                <a:gd name="T33" fmla="*/ 87 h 95"/>
                <a:gd name="T34" fmla="*/ 13 w 72"/>
                <a:gd name="T35" fmla="*/ 13 h 95"/>
                <a:gd name="T36" fmla="*/ 11 w 72"/>
                <a:gd name="T37" fmla="*/ 9 h 95"/>
                <a:gd name="T38" fmla="*/ 10 w 72"/>
                <a:gd name="T39" fmla="*/ 8 h 95"/>
                <a:gd name="T40" fmla="*/ 9 w 72"/>
                <a:gd name="T41" fmla="*/ 6 h 95"/>
                <a:gd name="T42" fmla="*/ 3 w 72"/>
                <a:gd name="T43" fmla="*/ 5 h 95"/>
                <a:gd name="T44" fmla="*/ 0 w 72"/>
                <a:gd name="T45" fmla="*/ 0 h 95"/>
                <a:gd name="T46" fmla="*/ 42 w 72"/>
                <a:gd name="T47" fmla="*/ 0 h 95"/>
                <a:gd name="T48" fmla="*/ 55 w 72"/>
                <a:gd name="T49" fmla="*/ 2 h 95"/>
                <a:gd name="T50" fmla="*/ 64 w 72"/>
                <a:gd name="T51" fmla="*/ 6 h 95"/>
                <a:gd name="T52" fmla="*/ 68 w 72"/>
                <a:gd name="T53" fmla="*/ 10 h 95"/>
                <a:gd name="T54" fmla="*/ 72 w 72"/>
                <a:gd name="T55" fmla="*/ 18 h 95"/>
                <a:gd name="T56" fmla="*/ 72 w 72"/>
                <a:gd name="T57" fmla="*/ 24 h 95"/>
                <a:gd name="T58" fmla="*/ 53 w 72"/>
                <a:gd name="T59" fmla="*/ 40 h 95"/>
                <a:gd name="T60" fmla="*/ 55 w 72"/>
                <a:gd name="T61" fmla="*/ 33 h 95"/>
                <a:gd name="T62" fmla="*/ 56 w 72"/>
                <a:gd name="T63" fmla="*/ 27 h 95"/>
                <a:gd name="T64" fmla="*/ 55 w 72"/>
                <a:gd name="T65" fmla="*/ 19 h 95"/>
                <a:gd name="T66" fmla="*/ 54 w 72"/>
                <a:gd name="T67" fmla="*/ 16 h 95"/>
                <a:gd name="T68" fmla="*/ 51 w 72"/>
                <a:gd name="T69" fmla="*/ 12 h 95"/>
                <a:gd name="T70" fmla="*/ 46 w 72"/>
                <a:gd name="T71" fmla="*/ 8 h 95"/>
                <a:gd name="T72" fmla="*/ 41 w 72"/>
                <a:gd name="T73" fmla="*/ 5 h 95"/>
                <a:gd name="T74" fmla="*/ 27 w 72"/>
                <a:gd name="T75" fmla="*/ 5 h 95"/>
                <a:gd name="T76" fmla="*/ 33 w 72"/>
                <a:gd name="T77" fmla="*/ 48 h 95"/>
                <a:gd name="T78" fmla="*/ 40 w 72"/>
                <a:gd name="T79" fmla="*/ 47 h 95"/>
                <a:gd name="T80" fmla="*/ 46 w 72"/>
                <a:gd name="T81" fmla="*/ 45 h 95"/>
                <a:gd name="T82" fmla="*/ 53 w 72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95">
                  <a:moveTo>
                    <a:pt x="72" y="24"/>
                  </a:move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6" y="42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56" y="49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5" y="52"/>
                  </a:lnTo>
                  <a:lnTo>
                    <a:pt x="38" y="53"/>
                  </a:lnTo>
                  <a:lnTo>
                    <a:pt x="27" y="53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9" y="88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8" y="10"/>
                  </a:lnTo>
                  <a:lnTo>
                    <a:pt x="71" y="13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4" y="16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1" y="5"/>
                  </a:lnTo>
                  <a:lnTo>
                    <a:pt x="37" y="5"/>
                  </a:lnTo>
                  <a:lnTo>
                    <a:pt x="27" y="5"/>
                  </a:lnTo>
                  <a:lnTo>
                    <a:pt x="27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0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4"/>
            <p:cNvSpPr>
              <a:spLocks noEditPoints="1"/>
            </p:cNvSpPr>
            <p:nvPr/>
          </p:nvSpPr>
          <p:spPr bwMode="auto">
            <a:xfrm>
              <a:off x="9826660" y="5188690"/>
              <a:ext cx="56177" cy="61062"/>
            </a:xfrm>
            <a:custGeom>
              <a:avLst/>
              <a:gdLst>
                <a:gd name="T0" fmla="*/ 78 w 92"/>
                <a:gd name="T1" fmla="*/ 14 h 100"/>
                <a:gd name="T2" fmla="*/ 89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9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3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3 w 92"/>
                <a:gd name="T25" fmla="*/ 86 h 100"/>
                <a:gd name="T26" fmla="*/ 4 w 92"/>
                <a:gd name="T27" fmla="*/ 70 h 100"/>
                <a:gd name="T28" fmla="*/ 2 w 92"/>
                <a:gd name="T29" fmla="*/ 61 h 100"/>
                <a:gd name="T30" fmla="*/ 0 w 92"/>
                <a:gd name="T31" fmla="*/ 51 h 100"/>
                <a:gd name="T32" fmla="*/ 4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7 w 92"/>
                <a:gd name="T41" fmla="*/ 1 h 100"/>
                <a:gd name="T42" fmla="*/ 46 w 92"/>
                <a:gd name="T43" fmla="*/ 0 h 100"/>
                <a:gd name="T44" fmla="*/ 63 w 92"/>
                <a:gd name="T45" fmla="*/ 4 h 100"/>
                <a:gd name="T46" fmla="*/ 71 w 92"/>
                <a:gd name="T47" fmla="*/ 8 h 100"/>
                <a:gd name="T48" fmla="*/ 78 w 92"/>
                <a:gd name="T49" fmla="*/ 14 h 100"/>
                <a:gd name="T50" fmla="*/ 68 w 92"/>
                <a:gd name="T51" fmla="*/ 82 h 100"/>
                <a:gd name="T52" fmla="*/ 74 w 92"/>
                <a:gd name="T53" fmla="*/ 68 h 100"/>
                <a:gd name="T54" fmla="*/ 75 w 92"/>
                <a:gd name="T55" fmla="*/ 60 h 100"/>
                <a:gd name="T56" fmla="*/ 76 w 92"/>
                <a:gd name="T57" fmla="*/ 51 h 100"/>
                <a:gd name="T58" fmla="*/ 74 w 92"/>
                <a:gd name="T59" fmla="*/ 32 h 100"/>
                <a:gd name="T60" fmla="*/ 71 w 92"/>
                <a:gd name="T61" fmla="*/ 25 h 100"/>
                <a:gd name="T62" fmla="*/ 68 w 92"/>
                <a:gd name="T63" fmla="*/ 19 h 100"/>
                <a:gd name="T64" fmla="*/ 59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7 w 92"/>
                <a:gd name="T73" fmla="*/ 14 h 100"/>
                <a:gd name="T74" fmla="*/ 23 w 92"/>
                <a:gd name="T75" fmla="*/ 20 h 100"/>
                <a:gd name="T76" fmla="*/ 19 w 92"/>
                <a:gd name="T77" fmla="*/ 33 h 100"/>
                <a:gd name="T78" fmla="*/ 16 w 92"/>
                <a:gd name="T79" fmla="*/ 41 h 100"/>
                <a:gd name="T80" fmla="*/ 16 w 92"/>
                <a:gd name="T81" fmla="*/ 51 h 100"/>
                <a:gd name="T82" fmla="*/ 19 w 92"/>
                <a:gd name="T83" fmla="*/ 68 h 100"/>
                <a:gd name="T84" fmla="*/ 21 w 92"/>
                <a:gd name="T85" fmla="*/ 75 h 100"/>
                <a:gd name="T86" fmla="*/ 23 w 92"/>
                <a:gd name="T87" fmla="*/ 82 h 100"/>
                <a:gd name="T88" fmla="*/ 32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59 w 92"/>
                <a:gd name="T95" fmla="*/ 91 h 100"/>
                <a:gd name="T96" fmla="*/ 65 w 92"/>
                <a:gd name="T97" fmla="*/ 87 h 100"/>
                <a:gd name="T98" fmla="*/ 68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8" y="14"/>
                  </a:moveTo>
                  <a:lnTo>
                    <a:pt x="78" y="14"/>
                  </a:lnTo>
                  <a:lnTo>
                    <a:pt x="84" y="21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78" y="14"/>
                  </a:lnTo>
                  <a:close/>
                  <a:moveTo>
                    <a:pt x="68" y="82"/>
                  </a:moveTo>
                  <a:lnTo>
                    <a:pt x="68" y="82"/>
                  </a:lnTo>
                  <a:lnTo>
                    <a:pt x="71" y="75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5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5" y="41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3" y="14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8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0" y="27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6" y="4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8" y="60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75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8" y="87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5" y="87"/>
                  </a:lnTo>
                  <a:lnTo>
                    <a:pt x="68" y="82"/>
                  </a:lnTo>
                  <a:lnTo>
                    <a:pt x="68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9887721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0 h 95"/>
                <a:gd name="T28" fmla="*/ 0 w 118"/>
                <a:gd name="T29" fmla="*/ 95 h 95"/>
                <a:gd name="T30" fmla="*/ 0 w 118"/>
                <a:gd name="T31" fmla="*/ 90 h 95"/>
                <a:gd name="T32" fmla="*/ 7 w 118"/>
                <a:gd name="T33" fmla="*/ 89 h 95"/>
                <a:gd name="T34" fmla="*/ 11 w 118"/>
                <a:gd name="T35" fmla="*/ 87 h 95"/>
                <a:gd name="T36" fmla="*/ 15 w 118"/>
                <a:gd name="T37" fmla="*/ 81 h 95"/>
                <a:gd name="T38" fmla="*/ 16 w 118"/>
                <a:gd name="T39" fmla="*/ 68 h 95"/>
                <a:gd name="T40" fmla="*/ 16 w 118"/>
                <a:gd name="T41" fmla="*/ 19 h 95"/>
                <a:gd name="T42" fmla="*/ 15 w 118"/>
                <a:gd name="T43" fmla="*/ 12 h 95"/>
                <a:gd name="T44" fmla="*/ 11 w 118"/>
                <a:gd name="T45" fmla="*/ 9 h 95"/>
                <a:gd name="T46" fmla="*/ 7 w 118"/>
                <a:gd name="T47" fmla="*/ 5 h 95"/>
                <a:gd name="T48" fmla="*/ 1 w 118"/>
                <a:gd name="T49" fmla="*/ 0 h 95"/>
                <a:gd name="T50" fmla="*/ 61 w 118"/>
                <a:gd name="T51" fmla="*/ 72 h 95"/>
                <a:gd name="T52" fmla="*/ 84 w 118"/>
                <a:gd name="T53" fmla="*/ 11 h 95"/>
                <a:gd name="T54" fmla="*/ 86 w 118"/>
                <a:gd name="T55" fmla="*/ 4 h 95"/>
                <a:gd name="T56" fmla="*/ 118 w 118"/>
                <a:gd name="T57" fmla="*/ 0 h 95"/>
                <a:gd name="T58" fmla="*/ 118 w 118"/>
                <a:gd name="T59" fmla="*/ 4 h 95"/>
                <a:gd name="T60" fmla="*/ 113 w 118"/>
                <a:gd name="T61" fmla="*/ 5 h 95"/>
                <a:gd name="T62" fmla="*/ 109 w 118"/>
                <a:gd name="T63" fmla="*/ 6 h 95"/>
                <a:gd name="T64" fmla="*/ 105 w 118"/>
                <a:gd name="T65" fmla="*/ 9 h 95"/>
                <a:gd name="T66" fmla="*/ 105 w 118"/>
                <a:gd name="T67" fmla="*/ 13 h 95"/>
                <a:gd name="T68" fmla="*/ 105 w 118"/>
                <a:gd name="T69" fmla="*/ 82 h 95"/>
                <a:gd name="T70" fmla="*/ 105 w 118"/>
                <a:gd name="T71" fmla="*/ 86 h 95"/>
                <a:gd name="T72" fmla="*/ 109 w 118"/>
                <a:gd name="T73" fmla="*/ 89 h 95"/>
                <a:gd name="T74" fmla="*/ 113 w 118"/>
                <a:gd name="T75" fmla="*/ 90 h 95"/>
                <a:gd name="T76" fmla="*/ 118 w 118"/>
                <a:gd name="T7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9" y="88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>
              <a:off x="9963438" y="5189911"/>
              <a:ext cx="51292" cy="58619"/>
            </a:xfrm>
            <a:custGeom>
              <a:avLst/>
              <a:gdLst>
                <a:gd name="T0" fmla="*/ 83 w 83"/>
                <a:gd name="T1" fmla="*/ 26 h 95"/>
                <a:gd name="T2" fmla="*/ 79 w 83"/>
                <a:gd name="T3" fmla="*/ 26 h 95"/>
                <a:gd name="T4" fmla="*/ 79 w 83"/>
                <a:gd name="T5" fmla="*/ 26 h 95"/>
                <a:gd name="T6" fmla="*/ 77 w 83"/>
                <a:gd name="T7" fmla="*/ 20 h 95"/>
                <a:gd name="T8" fmla="*/ 77 w 83"/>
                <a:gd name="T9" fmla="*/ 20 h 95"/>
                <a:gd name="T10" fmla="*/ 73 w 83"/>
                <a:gd name="T11" fmla="*/ 13 h 95"/>
                <a:gd name="T12" fmla="*/ 73 w 83"/>
                <a:gd name="T13" fmla="*/ 13 h 95"/>
                <a:gd name="T14" fmla="*/ 69 w 83"/>
                <a:gd name="T15" fmla="*/ 9 h 95"/>
                <a:gd name="T16" fmla="*/ 69 w 83"/>
                <a:gd name="T17" fmla="*/ 9 h 95"/>
                <a:gd name="T18" fmla="*/ 66 w 83"/>
                <a:gd name="T19" fmla="*/ 6 h 95"/>
                <a:gd name="T20" fmla="*/ 64 w 83"/>
                <a:gd name="T21" fmla="*/ 5 h 95"/>
                <a:gd name="T22" fmla="*/ 64 w 83"/>
                <a:gd name="T23" fmla="*/ 5 h 95"/>
                <a:gd name="T24" fmla="*/ 58 w 83"/>
                <a:gd name="T25" fmla="*/ 5 h 95"/>
                <a:gd name="T26" fmla="*/ 58 w 83"/>
                <a:gd name="T27" fmla="*/ 5 h 95"/>
                <a:gd name="T28" fmla="*/ 52 w 83"/>
                <a:gd name="T29" fmla="*/ 5 h 95"/>
                <a:gd name="T30" fmla="*/ 49 w 83"/>
                <a:gd name="T31" fmla="*/ 5 h 95"/>
                <a:gd name="T32" fmla="*/ 49 w 83"/>
                <a:gd name="T33" fmla="*/ 81 h 95"/>
                <a:gd name="T34" fmla="*/ 49 w 83"/>
                <a:gd name="T35" fmla="*/ 81 h 95"/>
                <a:gd name="T36" fmla="*/ 50 w 83"/>
                <a:gd name="T37" fmla="*/ 86 h 95"/>
                <a:gd name="T38" fmla="*/ 50 w 83"/>
                <a:gd name="T39" fmla="*/ 86 h 95"/>
                <a:gd name="T40" fmla="*/ 51 w 83"/>
                <a:gd name="T41" fmla="*/ 87 h 95"/>
                <a:gd name="T42" fmla="*/ 54 w 83"/>
                <a:gd name="T43" fmla="*/ 88 h 95"/>
                <a:gd name="T44" fmla="*/ 54 w 83"/>
                <a:gd name="T45" fmla="*/ 88 h 95"/>
                <a:gd name="T46" fmla="*/ 58 w 83"/>
                <a:gd name="T47" fmla="*/ 89 h 95"/>
                <a:gd name="T48" fmla="*/ 58 w 83"/>
                <a:gd name="T49" fmla="*/ 89 h 95"/>
                <a:gd name="T50" fmla="*/ 64 w 83"/>
                <a:gd name="T51" fmla="*/ 90 h 95"/>
                <a:gd name="T52" fmla="*/ 64 w 83"/>
                <a:gd name="T53" fmla="*/ 95 h 95"/>
                <a:gd name="T54" fmla="*/ 19 w 83"/>
                <a:gd name="T55" fmla="*/ 95 h 95"/>
                <a:gd name="T56" fmla="*/ 19 w 83"/>
                <a:gd name="T57" fmla="*/ 90 h 95"/>
                <a:gd name="T58" fmla="*/ 19 w 83"/>
                <a:gd name="T59" fmla="*/ 90 h 95"/>
                <a:gd name="T60" fmla="*/ 25 w 83"/>
                <a:gd name="T61" fmla="*/ 90 h 95"/>
                <a:gd name="T62" fmla="*/ 25 w 83"/>
                <a:gd name="T63" fmla="*/ 90 h 95"/>
                <a:gd name="T64" fmla="*/ 31 w 83"/>
                <a:gd name="T65" fmla="*/ 89 h 95"/>
                <a:gd name="T66" fmla="*/ 31 w 83"/>
                <a:gd name="T67" fmla="*/ 89 h 95"/>
                <a:gd name="T68" fmla="*/ 34 w 83"/>
                <a:gd name="T69" fmla="*/ 87 h 95"/>
                <a:gd name="T70" fmla="*/ 34 w 83"/>
                <a:gd name="T71" fmla="*/ 87 h 95"/>
                <a:gd name="T72" fmla="*/ 34 w 83"/>
                <a:gd name="T73" fmla="*/ 82 h 95"/>
                <a:gd name="T74" fmla="*/ 34 w 83"/>
                <a:gd name="T75" fmla="*/ 5 h 95"/>
                <a:gd name="T76" fmla="*/ 31 w 83"/>
                <a:gd name="T77" fmla="*/ 5 h 95"/>
                <a:gd name="T78" fmla="*/ 31 w 83"/>
                <a:gd name="T79" fmla="*/ 5 h 95"/>
                <a:gd name="T80" fmla="*/ 26 w 83"/>
                <a:gd name="T81" fmla="*/ 5 h 95"/>
                <a:gd name="T82" fmla="*/ 26 w 83"/>
                <a:gd name="T83" fmla="*/ 5 h 95"/>
                <a:gd name="T84" fmla="*/ 19 w 83"/>
                <a:gd name="T85" fmla="*/ 5 h 95"/>
                <a:gd name="T86" fmla="*/ 19 w 83"/>
                <a:gd name="T87" fmla="*/ 5 h 95"/>
                <a:gd name="T88" fmla="*/ 17 w 83"/>
                <a:gd name="T89" fmla="*/ 6 h 95"/>
                <a:gd name="T90" fmla="*/ 15 w 83"/>
                <a:gd name="T91" fmla="*/ 9 h 95"/>
                <a:gd name="T92" fmla="*/ 15 w 83"/>
                <a:gd name="T93" fmla="*/ 9 h 95"/>
                <a:gd name="T94" fmla="*/ 11 w 83"/>
                <a:gd name="T95" fmla="*/ 13 h 95"/>
                <a:gd name="T96" fmla="*/ 11 w 83"/>
                <a:gd name="T97" fmla="*/ 13 h 95"/>
                <a:gd name="T98" fmla="*/ 7 w 83"/>
                <a:gd name="T99" fmla="*/ 20 h 95"/>
                <a:gd name="T100" fmla="*/ 7 w 83"/>
                <a:gd name="T101" fmla="*/ 20 h 95"/>
                <a:gd name="T102" fmla="*/ 6 w 83"/>
                <a:gd name="T103" fmla="*/ 26 h 95"/>
                <a:gd name="T104" fmla="*/ 0 w 83"/>
                <a:gd name="T105" fmla="*/ 26 h 95"/>
                <a:gd name="T106" fmla="*/ 0 w 83"/>
                <a:gd name="T107" fmla="*/ 0 h 95"/>
                <a:gd name="T108" fmla="*/ 83 w 83"/>
                <a:gd name="T109" fmla="*/ 0 h 95"/>
                <a:gd name="T110" fmla="*/ 83 w 83"/>
                <a:gd name="T111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95">
                  <a:moveTo>
                    <a:pt x="83" y="26"/>
                  </a:moveTo>
                  <a:lnTo>
                    <a:pt x="79" y="26"/>
                  </a:lnTo>
                  <a:lnTo>
                    <a:pt x="79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6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2" y="5"/>
                  </a:lnTo>
                  <a:lnTo>
                    <a:pt x="49" y="5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1" y="87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64" y="90"/>
                  </a:lnTo>
                  <a:lnTo>
                    <a:pt x="64" y="95"/>
                  </a:lnTo>
                  <a:lnTo>
                    <a:pt x="19" y="95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4" y="82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/>
            <p:cNvSpPr>
              <a:spLocks noEditPoints="1"/>
            </p:cNvSpPr>
            <p:nvPr/>
          </p:nvSpPr>
          <p:spPr bwMode="auto">
            <a:xfrm>
              <a:off x="10018393" y="5188690"/>
              <a:ext cx="56177" cy="61062"/>
            </a:xfrm>
            <a:custGeom>
              <a:avLst/>
              <a:gdLst>
                <a:gd name="T0" fmla="*/ 79 w 92"/>
                <a:gd name="T1" fmla="*/ 14 h 100"/>
                <a:gd name="T2" fmla="*/ 88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8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4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4 w 92"/>
                <a:gd name="T25" fmla="*/ 86 h 100"/>
                <a:gd name="T26" fmla="*/ 4 w 92"/>
                <a:gd name="T27" fmla="*/ 70 h 100"/>
                <a:gd name="T28" fmla="*/ 1 w 92"/>
                <a:gd name="T29" fmla="*/ 61 h 100"/>
                <a:gd name="T30" fmla="*/ 0 w 92"/>
                <a:gd name="T31" fmla="*/ 51 h 100"/>
                <a:gd name="T32" fmla="*/ 5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8 w 92"/>
                <a:gd name="T41" fmla="*/ 1 h 100"/>
                <a:gd name="T42" fmla="*/ 46 w 92"/>
                <a:gd name="T43" fmla="*/ 0 h 100"/>
                <a:gd name="T44" fmla="*/ 64 w 92"/>
                <a:gd name="T45" fmla="*/ 4 h 100"/>
                <a:gd name="T46" fmla="*/ 72 w 92"/>
                <a:gd name="T47" fmla="*/ 8 h 100"/>
                <a:gd name="T48" fmla="*/ 79 w 92"/>
                <a:gd name="T49" fmla="*/ 14 h 100"/>
                <a:gd name="T50" fmla="*/ 69 w 92"/>
                <a:gd name="T51" fmla="*/ 82 h 100"/>
                <a:gd name="T52" fmla="*/ 75 w 92"/>
                <a:gd name="T53" fmla="*/ 68 h 100"/>
                <a:gd name="T54" fmla="*/ 76 w 92"/>
                <a:gd name="T55" fmla="*/ 60 h 100"/>
                <a:gd name="T56" fmla="*/ 76 w 92"/>
                <a:gd name="T57" fmla="*/ 51 h 100"/>
                <a:gd name="T58" fmla="*/ 73 w 92"/>
                <a:gd name="T59" fmla="*/ 32 h 100"/>
                <a:gd name="T60" fmla="*/ 71 w 92"/>
                <a:gd name="T61" fmla="*/ 25 h 100"/>
                <a:gd name="T62" fmla="*/ 69 w 92"/>
                <a:gd name="T63" fmla="*/ 19 h 100"/>
                <a:gd name="T64" fmla="*/ 58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8 w 92"/>
                <a:gd name="T73" fmla="*/ 14 h 100"/>
                <a:gd name="T74" fmla="*/ 23 w 92"/>
                <a:gd name="T75" fmla="*/ 20 h 100"/>
                <a:gd name="T76" fmla="*/ 18 w 92"/>
                <a:gd name="T77" fmla="*/ 33 h 100"/>
                <a:gd name="T78" fmla="*/ 17 w 92"/>
                <a:gd name="T79" fmla="*/ 41 h 100"/>
                <a:gd name="T80" fmla="*/ 17 w 92"/>
                <a:gd name="T81" fmla="*/ 51 h 100"/>
                <a:gd name="T82" fmla="*/ 18 w 92"/>
                <a:gd name="T83" fmla="*/ 68 h 100"/>
                <a:gd name="T84" fmla="*/ 21 w 92"/>
                <a:gd name="T85" fmla="*/ 75 h 100"/>
                <a:gd name="T86" fmla="*/ 24 w 92"/>
                <a:gd name="T87" fmla="*/ 82 h 100"/>
                <a:gd name="T88" fmla="*/ 33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60 w 92"/>
                <a:gd name="T95" fmla="*/ 91 h 100"/>
                <a:gd name="T96" fmla="*/ 64 w 92"/>
                <a:gd name="T97" fmla="*/ 87 h 100"/>
                <a:gd name="T98" fmla="*/ 69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9" y="14"/>
                  </a:moveTo>
                  <a:lnTo>
                    <a:pt x="79" y="14"/>
                  </a:lnTo>
                  <a:lnTo>
                    <a:pt x="84" y="21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8" y="71"/>
                  </a:lnTo>
                  <a:lnTo>
                    <a:pt x="88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39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79" y="14"/>
                  </a:lnTo>
                  <a:close/>
                  <a:moveTo>
                    <a:pt x="69" y="82"/>
                  </a:moveTo>
                  <a:lnTo>
                    <a:pt x="69" y="82"/>
                  </a:lnTo>
                  <a:lnTo>
                    <a:pt x="7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6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41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71" y="25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4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8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7" y="4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60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21" y="75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8" y="87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9" y="82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8"/>
            <p:cNvSpPr>
              <a:spLocks noEditPoints="1"/>
            </p:cNvSpPr>
            <p:nvPr/>
          </p:nvSpPr>
          <p:spPr bwMode="auto">
            <a:xfrm>
              <a:off x="10081897" y="5189911"/>
              <a:ext cx="43964" cy="58619"/>
            </a:xfrm>
            <a:custGeom>
              <a:avLst/>
              <a:gdLst>
                <a:gd name="T0" fmla="*/ 73 w 73"/>
                <a:gd name="T1" fmla="*/ 24 h 95"/>
                <a:gd name="T2" fmla="*/ 71 w 73"/>
                <a:gd name="T3" fmla="*/ 36 h 95"/>
                <a:gd name="T4" fmla="*/ 68 w 73"/>
                <a:gd name="T5" fmla="*/ 42 h 95"/>
                <a:gd name="T6" fmla="*/ 63 w 73"/>
                <a:gd name="T7" fmla="*/ 47 h 95"/>
                <a:gd name="T8" fmla="*/ 52 w 73"/>
                <a:gd name="T9" fmla="*/ 51 h 95"/>
                <a:gd name="T10" fmla="*/ 45 w 73"/>
                <a:gd name="T11" fmla="*/ 52 h 95"/>
                <a:gd name="T12" fmla="*/ 28 w 73"/>
                <a:gd name="T13" fmla="*/ 53 h 95"/>
                <a:gd name="T14" fmla="*/ 28 w 73"/>
                <a:gd name="T15" fmla="*/ 82 h 95"/>
                <a:gd name="T16" fmla="*/ 29 w 73"/>
                <a:gd name="T17" fmla="*/ 87 h 95"/>
                <a:gd name="T18" fmla="*/ 32 w 73"/>
                <a:gd name="T19" fmla="*/ 89 h 95"/>
                <a:gd name="T20" fmla="*/ 36 w 73"/>
                <a:gd name="T21" fmla="*/ 90 h 95"/>
                <a:gd name="T22" fmla="*/ 41 w 73"/>
                <a:gd name="T23" fmla="*/ 90 h 95"/>
                <a:gd name="T24" fmla="*/ 1 w 73"/>
                <a:gd name="T25" fmla="*/ 95 h 95"/>
                <a:gd name="T26" fmla="*/ 1 w 73"/>
                <a:gd name="T27" fmla="*/ 90 h 95"/>
                <a:gd name="T28" fmla="*/ 6 w 73"/>
                <a:gd name="T29" fmla="*/ 90 h 95"/>
                <a:gd name="T30" fmla="*/ 9 w 73"/>
                <a:gd name="T31" fmla="*/ 89 h 95"/>
                <a:gd name="T32" fmla="*/ 13 w 73"/>
                <a:gd name="T33" fmla="*/ 87 h 95"/>
                <a:gd name="T34" fmla="*/ 14 w 73"/>
                <a:gd name="T35" fmla="*/ 13 h 95"/>
                <a:gd name="T36" fmla="*/ 13 w 73"/>
                <a:gd name="T37" fmla="*/ 9 h 95"/>
                <a:gd name="T38" fmla="*/ 12 w 73"/>
                <a:gd name="T39" fmla="*/ 8 h 95"/>
                <a:gd name="T40" fmla="*/ 9 w 73"/>
                <a:gd name="T41" fmla="*/ 6 h 95"/>
                <a:gd name="T42" fmla="*/ 5 w 73"/>
                <a:gd name="T43" fmla="*/ 5 h 95"/>
                <a:gd name="T44" fmla="*/ 0 w 73"/>
                <a:gd name="T45" fmla="*/ 0 h 95"/>
                <a:gd name="T46" fmla="*/ 44 w 73"/>
                <a:gd name="T47" fmla="*/ 0 h 95"/>
                <a:gd name="T48" fmla="*/ 56 w 73"/>
                <a:gd name="T49" fmla="*/ 2 h 95"/>
                <a:gd name="T50" fmla="*/ 65 w 73"/>
                <a:gd name="T51" fmla="*/ 6 h 95"/>
                <a:gd name="T52" fmla="*/ 69 w 73"/>
                <a:gd name="T53" fmla="*/ 10 h 95"/>
                <a:gd name="T54" fmla="*/ 73 w 73"/>
                <a:gd name="T55" fmla="*/ 18 h 95"/>
                <a:gd name="T56" fmla="*/ 73 w 73"/>
                <a:gd name="T57" fmla="*/ 24 h 95"/>
                <a:gd name="T58" fmla="*/ 53 w 73"/>
                <a:gd name="T59" fmla="*/ 40 h 95"/>
                <a:gd name="T60" fmla="*/ 56 w 73"/>
                <a:gd name="T61" fmla="*/ 33 h 95"/>
                <a:gd name="T62" fmla="*/ 57 w 73"/>
                <a:gd name="T63" fmla="*/ 27 h 95"/>
                <a:gd name="T64" fmla="*/ 56 w 73"/>
                <a:gd name="T65" fmla="*/ 19 h 95"/>
                <a:gd name="T66" fmla="*/ 55 w 73"/>
                <a:gd name="T67" fmla="*/ 16 h 95"/>
                <a:gd name="T68" fmla="*/ 53 w 73"/>
                <a:gd name="T69" fmla="*/ 12 h 95"/>
                <a:gd name="T70" fmla="*/ 47 w 73"/>
                <a:gd name="T71" fmla="*/ 8 h 95"/>
                <a:gd name="T72" fmla="*/ 43 w 73"/>
                <a:gd name="T73" fmla="*/ 5 h 95"/>
                <a:gd name="T74" fmla="*/ 28 w 73"/>
                <a:gd name="T75" fmla="*/ 5 h 95"/>
                <a:gd name="T76" fmla="*/ 34 w 73"/>
                <a:gd name="T77" fmla="*/ 48 h 95"/>
                <a:gd name="T78" fmla="*/ 41 w 73"/>
                <a:gd name="T79" fmla="*/ 47 h 95"/>
                <a:gd name="T80" fmla="*/ 46 w 73"/>
                <a:gd name="T81" fmla="*/ 45 h 95"/>
                <a:gd name="T82" fmla="*/ 53 w 73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95">
                  <a:moveTo>
                    <a:pt x="73" y="24"/>
                  </a:moveTo>
                  <a:lnTo>
                    <a:pt x="73" y="24"/>
                  </a:lnTo>
                  <a:lnTo>
                    <a:pt x="73" y="30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57" y="49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45" y="52"/>
                  </a:lnTo>
                  <a:lnTo>
                    <a:pt x="39" y="53"/>
                  </a:lnTo>
                  <a:lnTo>
                    <a:pt x="28" y="53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1" y="95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4" y="82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3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9" y="10"/>
                  </a:lnTo>
                  <a:lnTo>
                    <a:pt x="71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3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5" y="16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7" y="5"/>
                  </a:lnTo>
                  <a:lnTo>
                    <a:pt x="28" y="5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51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9"/>
            <p:cNvSpPr>
              <a:spLocks/>
            </p:cNvSpPr>
            <p:nvPr/>
          </p:nvSpPr>
          <p:spPr bwMode="auto">
            <a:xfrm>
              <a:off x="10131968" y="5189911"/>
              <a:ext cx="45185" cy="58619"/>
            </a:xfrm>
            <a:custGeom>
              <a:avLst/>
              <a:gdLst>
                <a:gd name="T0" fmla="*/ 73 w 73"/>
                <a:gd name="T1" fmla="*/ 26 h 95"/>
                <a:gd name="T2" fmla="*/ 68 w 73"/>
                <a:gd name="T3" fmla="*/ 26 h 95"/>
                <a:gd name="T4" fmla="*/ 68 w 73"/>
                <a:gd name="T5" fmla="*/ 26 h 95"/>
                <a:gd name="T6" fmla="*/ 66 w 73"/>
                <a:gd name="T7" fmla="*/ 21 h 95"/>
                <a:gd name="T8" fmla="*/ 66 w 73"/>
                <a:gd name="T9" fmla="*/ 21 h 95"/>
                <a:gd name="T10" fmla="*/ 63 w 73"/>
                <a:gd name="T11" fmla="*/ 14 h 95"/>
                <a:gd name="T12" fmla="*/ 63 w 73"/>
                <a:gd name="T13" fmla="*/ 14 h 95"/>
                <a:gd name="T14" fmla="*/ 58 w 73"/>
                <a:gd name="T15" fmla="*/ 9 h 95"/>
                <a:gd name="T16" fmla="*/ 58 w 73"/>
                <a:gd name="T17" fmla="*/ 9 h 95"/>
                <a:gd name="T18" fmla="*/ 56 w 73"/>
                <a:gd name="T19" fmla="*/ 6 h 95"/>
                <a:gd name="T20" fmla="*/ 54 w 73"/>
                <a:gd name="T21" fmla="*/ 5 h 95"/>
                <a:gd name="T22" fmla="*/ 54 w 73"/>
                <a:gd name="T23" fmla="*/ 5 h 95"/>
                <a:gd name="T24" fmla="*/ 48 w 73"/>
                <a:gd name="T25" fmla="*/ 5 h 95"/>
                <a:gd name="T26" fmla="*/ 48 w 73"/>
                <a:gd name="T27" fmla="*/ 5 h 95"/>
                <a:gd name="T28" fmla="*/ 41 w 73"/>
                <a:gd name="T29" fmla="*/ 5 h 95"/>
                <a:gd name="T30" fmla="*/ 27 w 73"/>
                <a:gd name="T31" fmla="*/ 5 h 95"/>
                <a:gd name="T32" fmla="*/ 27 w 73"/>
                <a:gd name="T33" fmla="*/ 81 h 95"/>
                <a:gd name="T34" fmla="*/ 27 w 73"/>
                <a:gd name="T35" fmla="*/ 81 h 95"/>
                <a:gd name="T36" fmla="*/ 28 w 73"/>
                <a:gd name="T37" fmla="*/ 86 h 95"/>
                <a:gd name="T38" fmla="*/ 28 w 73"/>
                <a:gd name="T39" fmla="*/ 86 h 95"/>
                <a:gd name="T40" fmla="*/ 32 w 73"/>
                <a:gd name="T41" fmla="*/ 88 h 95"/>
                <a:gd name="T42" fmla="*/ 32 w 73"/>
                <a:gd name="T43" fmla="*/ 88 h 95"/>
                <a:gd name="T44" fmla="*/ 36 w 73"/>
                <a:gd name="T45" fmla="*/ 89 h 95"/>
                <a:gd name="T46" fmla="*/ 36 w 73"/>
                <a:gd name="T47" fmla="*/ 89 h 95"/>
                <a:gd name="T48" fmla="*/ 42 w 73"/>
                <a:gd name="T49" fmla="*/ 90 h 95"/>
                <a:gd name="T50" fmla="*/ 42 w 73"/>
                <a:gd name="T51" fmla="*/ 95 h 95"/>
                <a:gd name="T52" fmla="*/ 0 w 73"/>
                <a:gd name="T53" fmla="*/ 95 h 95"/>
                <a:gd name="T54" fmla="*/ 0 w 73"/>
                <a:gd name="T55" fmla="*/ 90 h 95"/>
                <a:gd name="T56" fmla="*/ 0 w 73"/>
                <a:gd name="T57" fmla="*/ 90 h 95"/>
                <a:gd name="T58" fmla="*/ 5 w 73"/>
                <a:gd name="T59" fmla="*/ 90 h 95"/>
                <a:gd name="T60" fmla="*/ 5 w 73"/>
                <a:gd name="T61" fmla="*/ 90 h 95"/>
                <a:gd name="T62" fmla="*/ 10 w 73"/>
                <a:gd name="T63" fmla="*/ 89 h 95"/>
                <a:gd name="T64" fmla="*/ 10 w 73"/>
                <a:gd name="T65" fmla="*/ 89 h 95"/>
                <a:gd name="T66" fmla="*/ 12 w 73"/>
                <a:gd name="T67" fmla="*/ 87 h 95"/>
                <a:gd name="T68" fmla="*/ 12 w 73"/>
                <a:gd name="T69" fmla="*/ 87 h 95"/>
                <a:gd name="T70" fmla="*/ 13 w 73"/>
                <a:gd name="T71" fmla="*/ 82 h 95"/>
                <a:gd name="T72" fmla="*/ 13 w 73"/>
                <a:gd name="T73" fmla="*/ 13 h 95"/>
                <a:gd name="T74" fmla="*/ 13 w 73"/>
                <a:gd name="T75" fmla="*/ 13 h 95"/>
                <a:gd name="T76" fmla="*/ 12 w 73"/>
                <a:gd name="T77" fmla="*/ 10 h 95"/>
                <a:gd name="T78" fmla="*/ 12 w 73"/>
                <a:gd name="T79" fmla="*/ 10 h 95"/>
                <a:gd name="T80" fmla="*/ 11 w 73"/>
                <a:gd name="T81" fmla="*/ 9 h 95"/>
                <a:gd name="T82" fmla="*/ 10 w 73"/>
                <a:gd name="T83" fmla="*/ 6 h 95"/>
                <a:gd name="T84" fmla="*/ 10 w 73"/>
                <a:gd name="T85" fmla="*/ 6 h 95"/>
                <a:gd name="T86" fmla="*/ 4 w 73"/>
                <a:gd name="T87" fmla="*/ 5 h 95"/>
                <a:gd name="T88" fmla="*/ 4 w 73"/>
                <a:gd name="T89" fmla="*/ 5 h 95"/>
                <a:gd name="T90" fmla="*/ 0 w 73"/>
                <a:gd name="T91" fmla="*/ 4 h 95"/>
                <a:gd name="T92" fmla="*/ 0 w 73"/>
                <a:gd name="T93" fmla="*/ 0 h 95"/>
                <a:gd name="T94" fmla="*/ 73 w 73"/>
                <a:gd name="T95" fmla="*/ 0 h 95"/>
                <a:gd name="T96" fmla="*/ 73 w 73"/>
                <a:gd name="T97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95">
                  <a:moveTo>
                    <a:pt x="73" y="26"/>
                  </a:moveTo>
                  <a:lnTo>
                    <a:pt x="68" y="26"/>
                  </a:lnTo>
                  <a:lnTo>
                    <a:pt x="68" y="26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6" y="6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42" y="90"/>
                  </a:lnTo>
                  <a:lnTo>
                    <a:pt x="42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0"/>
            <p:cNvSpPr>
              <a:spLocks noEditPoints="1"/>
            </p:cNvSpPr>
            <p:nvPr/>
          </p:nvSpPr>
          <p:spPr bwMode="auto">
            <a:xfrm>
              <a:off x="9703315" y="5274176"/>
              <a:ext cx="24425" cy="31752"/>
            </a:xfrm>
            <a:custGeom>
              <a:avLst/>
              <a:gdLst>
                <a:gd name="T0" fmla="*/ 40 w 40"/>
                <a:gd name="T1" fmla="*/ 13 h 53"/>
                <a:gd name="T2" fmla="*/ 38 w 40"/>
                <a:gd name="T3" fmla="*/ 21 h 53"/>
                <a:gd name="T4" fmla="*/ 36 w 40"/>
                <a:gd name="T5" fmla="*/ 23 h 53"/>
                <a:gd name="T6" fmla="*/ 33 w 40"/>
                <a:gd name="T7" fmla="*/ 25 h 53"/>
                <a:gd name="T8" fmla="*/ 27 w 40"/>
                <a:gd name="T9" fmla="*/ 29 h 53"/>
                <a:gd name="T10" fmla="*/ 15 w 40"/>
                <a:gd name="T11" fmla="*/ 30 h 53"/>
                <a:gd name="T12" fmla="*/ 15 w 40"/>
                <a:gd name="T13" fmla="*/ 45 h 53"/>
                <a:gd name="T14" fmla="*/ 15 w 40"/>
                <a:gd name="T15" fmla="*/ 47 h 53"/>
                <a:gd name="T16" fmla="*/ 17 w 40"/>
                <a:gd name="T17" fmla="*/ 49 h 53"/>
                <a:gd name="T18" fmla="*/ 19 w 40"/>
                <a:gd name="T19" fmla="*/ 49 h 53"/>
                <a:gd name="T20" fmla="*/ 22 w 40"/>
                <a:gd name="T21" fmla="*/ 53 h 53"/>
                <a:gd name="T22" fmla="*/ 0 w 40"/>
                <a:gd name="T23" fmla="*/ 49 h 53"/>
                <a:gd name="T24" fmla="*/ 2 w 40"/>
                <a:gd name="T25" fmla="*/ 49 h 53"/>
                <a:gd name="T26" fmla="*/ 4 w 40"/>
                <a:gd name="T27" fmla="*/ 49 h 53"/>
                <a:gd name="T28" fmla="*/ 7 w 40"/>
                <a:gd name="T29" fmla="*/ 47 h 53"/>
                <a:gd name="T30" fmla="*/ 7 w 40"/>
                <a:gd name="T31" fmla="*/ 45 h 53"/>
                <a:gd name="T32" fmla="*/ 7 w 40"/>
                <a:gd name="T33" fmla="*/ 8 h 53"/>
                <a:gd name="T34" fmla="*/ 7 w 40"/>
                <a:gd name="T35" fmla="*/ 6 h 53"/>
                <a:gd name="T36" fmla="*/ 4 w 40"/>
                <a:gd name="T37" fmla="*/ 4 h 53"/>
                <a:gd name="T38" fmla="*/ 2 w 40"/>
                <a:gd name="T39" fmla="*/ 4 h 53"/>
                <a:gd name="T40" fmla="*/ 0 w 40"/>
                <a:gd name="T41" fmla="*/ 0 h 53"/>
                <a:gd name="T42" fmla="*/ 23 w 40"/>
                <a:gd name="T43" fmla="*/ 0 h 53"/>
                <a:gd name="T44" fmla="*/ 35 w 40"/>
                <a:gd name="T45" fmla="*/ 4 h 53"/>
                <a:gd name="T46" fmla="*/ 39 w 40"/>
                <a:gd name="T47" fmla="*/ 8 h 53"/>
                <a:gd name="T48" fmla="*/ 40 w 40"/>
                <a:gd name="T49" fmla="*/ 13 h 53"/>
                <a:gd name="T50" fmla="*/ 28 w 40"/>
                <a:gd name="T51" fmla="*/ 22 h 53"/>
                <a:gd name="T52" fmla="*/ 30 w 40"/>
                <a:gd name="T53" fmla="*/ 18 h 53"/>
                <a:gd name="T54" fmla="*/ 31 w 40"/>
                <a:gd name="T55" fmla="*/ 15 h 53"/>
                <a:gd name="T56" fmla="*/ 30 w 40"/>
                <a:gd name="T57" fmla="*/ 10 h 53"/>
                <a:gd name="T58" fmla="*/ 28 w 40"/>
                <a:gd name="T59" fmla="*/ 7 h 53"/>
                <a:gd name="T60" fmla="*/ 25 w 40"/>
                <a:gd name="T61" fmla="*/ 5 h 53"/>
                <a:gd name="T62" fmla="*/ 15 w 40"/>
                <a:gd name="T63" fmla="*/ 4 h 53"/>
                <a:gd name="T64" fmla="*/ 18 w 40"/>
                <a:gd name="T65" fmla="*/ 26 h 53"/>
                <a:gd name="T66" fmla="*/ 22 w 40"/>
                <a:gd name="T67" fmla="*/ 26 h 53"/>
                <a:gd name="T68" fmla="*/ 25 w 40"/>
                <a:gd name="T69" fmla="*/ 25 h 53"/>
                <a:gd name="T70" fmla="*/ 28 w 40"/>
                <a:gd name="T7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" h="53">
                  <a:moveTo>
                    <a:pt x="40" y="13"/>
                  </a:moveTo>
                  <a:lnTo>
                    <a:pt x="40" y="13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9" y="8"/>
                  </a:lnTo>
                  <a:lnTo>
                    <a:pt x="40" y="13"/>
                  </a:lnTo>
                  <a:lnTo>
                    <a:pt x="40" y="13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2"/>
                  </a:lnTo>
                  <a:lnTo>
                    <a:pt x="28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1"/>
            <p:cNvSpPr>
              <a:spLocks noEditPoints="1"/>
            </p:cNvSpPr>
            <p:nvPr/>
          </p:nvSpPr>
          <p:spPr bwMode="auto">
            <a:xfrm>
              <a:off x="9746058" y="5272954"/>
              <a:ext cx="31752" cy="34195"/>
            </a:xfrm>
            <a:custGeom>
              <a:avLst/>
              <a:gdLst>
                <a:gd name="T0" fmla="*/ 42 w 50"/>
                <a:gd name="T1" fmla="*/ 8 h 55"/>
                <a:gd name="T2" fmla="*/ 48 w 50"/>
                <a:gd name="T3" fmla="*/ 16 h 55"/>
                <a:gd name="T4" fmla="*/ 49 w 50"/>
                <a:gd name="T5" fmla="*/ 22 h 55"/>
                <a:gd name="T6" fmla="*/ 50 w 50"/>
                <a:gd name="T7" fmla="*/ 27 h 55"/>
                <a:gd name="T8" fmla="*/ 48 w 50"/>
                <a:gd name="T9" fmla="*/ 39 h 55"/>
                <a:gd name="T10" fmla="*/ 46 w 50"/>
                <a:gd name="T11" fmla="*/ 44 h 55"/>
                <a:gd name="T12" fmla="*/ 42 w 50"/>
                <a:gd name="T13" fmla="*/ 47 h 55"/>
                <a:gd name="T14" fmla="*/ 34 w 50"/>
                <a:gd name="T15" fmla="*/ 53 h 55"/>
                <a:gd name="T16" fmla="*/ 30 w 50"/>
                <a:gd name="T17" fmla="*/ 54 h 55"/>
                <a:gd name="T18" fmla="*/ 25 w 50"/>
                <a:gd name="T19" fmla="*/ 55 h 55"/>
                <a:gd name="T20" fmla="*/ 15 w 50"/>
                <a:gd name="T21" fmla="*/ 53 h 55"/>
                <a:gd name="T22" fmla="*/ 10 w 50"/>
                <a:gd name="T23" fmla="*/ 50 h 55"/>
                <a:gd name="T24" fmla="*/ 7 w 50"/>
                <a:gd name="T25" fmla="*/ 47 h 55"/>
                <a:gd name="T26" fmla="*/ 2 w 50"/>
                <a:gd name="T27" fmla="*/ 38 h 55"/>
                <a:gd name="T28" fmla="*/ 0 w 50"/>
                <a:gd name="T29" fmla="*/ 33 h 55"/>
                <a:gd name="T30" fmla="*/ 0 w 50"/>
                <a:gd name="T31" fmla="*/ 27 h 55"/>
                <a:gd name="T32" fmla="*/ 2 w 50"/>
                <a:gd name="T33" fmla="*/ 16 h 55"/>
                <a:gd name="T34" fmla="*/ 4 w 50"/>
                <a:gd name="T35" fmla="*/ 11 h 55"/>
                <a:gd name="T36" fmla="*/ 8 w 50"/>
                <a:gd name="T37" fmla="*/ 8 h 55"/>
                <a:gd name="T38" fmla="*/ 16 w 50"/>
                <a:gd name="T39" fmla="*/ 2 h 55"/>
                <a:gd name="T40" fmla="*/ 20 w 50"/>
                <a:gd name="T41" fmla="*/ 1 h 55"/>
                <a:gd name="T42" fmla="*/ 25 w 50"/>
                <a:gd name="T43" fmla="*/ 0 h 55"/>
                <a:gd name="T44" fmla="*/ 34 w 50"/>
                <a:gd name="T45" fmla="*/ 2 h 55"/>
                <a:gd name="T46" fmla="*/ 39 w 50"/>
                <a:gd name="T47" fmla="*/ 5 h 55"/>
                <a:gd name="T48" fmla="*/ 42 w 50"/>
                <a:gd name="T49" fmla="*/ 8 h 55"/>
                <a:gd name="T50" fmla="*/ 36 w 50"/>
                <a:gd name="T51" fmla="*/ 45 h 55"/>
                <a:gd name="T52" fmla="*/ 40 w 50"/>
                <a:gd name="T53" fmla="*/ 37 h 55"/>
                <a:gd name="T54" fmla="*/ 41 w 50"/>
                <a:gd name="T55" fmla="*/ 27 h 55"/>
                <a:gd name="T56" fmla="*/ 40 w 50"/>
                <a:gd name="T57" fmla="*/ 17 h 55"/>
                <a:gd name="T58" fmla="*/ 36 w 50"/>
                <a:gd name="T59" fmla="*/ 10 h 55"/>
                <a:gd name="T60" fmla="*/ 34 w 50"/>
                <a:gd name="T61" fmla="*/ 7 h 55"/>
                <a:gd name="T62" fmla="*/ 32 w 50"/>
                <a:gd name="T63" fmla="*/ 6 h 55"/>
                <a:gd name="T64" fmla="*/ 25 w 50"/>
                <a:gd name="T65" fmla="*/ 3 h 55"/>
                <a:gd name="T66" fmla="*/ 20 w 50"/>
                <a:gd name="T67" fmla="*/ 3 h 55"/>
                <a:gd name="T68" fmla="*/ 17 w 50"/>
                <a:gd name="T69" fmla="*/ 6 h 55"/>
                <a:gd name="T70" fmla="*/ 12 w 50"/>
                <a:gd name="T71" fmla="*/ 10 h 55"/>
                <a:gd name="T72" fmla="*/ 10 w 50"/>
                <a:gd name="T73" fmla="*/ 18 h 55"/>
                <a:gd name="T74" fmla="*/ 9 w 50"/>
                <a:gd name="T75" fmla="*/ 27 h 55"/>
                <a:gd name="T76" fmla="*/ 10 w 50"/>
                <a:gd name="T77" fmla="*/ 37 h 55"/>
                <a:gd name="T78" fmla="*/ 12 w 50"/>
                <a:gd name="T79" fmla="*/ 45 h 55"/>
                <a:gd name="T80" fmla="*/ 15 w 50"/>
                <a:gd name="T81" fmla="*/ 47 h 55"/>
                <a:gd name="T82" fmla="*/ 18 w 50"/>
                <a:gd name="T83" fmla="*/ 49 h 55"/>
                <a:gd name="T84" fmla="*/ 25 w 50"/>
                <a:gd name="T85" fmla="*/ 52 h 55"/>
                <a:gd name="T86" fmla="*/ 28 w 50"/>
                <a:gd name="T87" fmla="*/ 50 h 55"/>
                <a:gd name="T88" fmla="*/ 32 w 50"/>
                <a:gd name="T89" fmla="*/ 49 h 55"/>
                <a:gd name="T90" fmla="*/ 36 w 50"/>
                <a:gd name="T9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" h="55">
                  <a:moveTo>
                    <a:pt x="42" y="8"/>
                  </a:moveTo>
                  <a:lnTo>
                    <a:pt x="42" y="8"/>
                  </a:lnTo>
                  <a:lnTo>
                    <a:pt x="46" y="11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9" y="22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9" y="33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44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9" y="50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4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19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2" y="8"/>
                  </a:lnTo>
                  <a:lnTo>
                    <a:pt x="42" y="8"/>
                  </a:lnTo>
                  <a:close/>
                  <a:moveTo>
                    <a:pt x="36" y="45"/>
                  </a:moveTo>
                  <a:lnTo>
                    <a:pt x="36" y="45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5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0" y="50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6" y="45"/>
                  </a:lnTo>
                  <a:lnTo>
                    <a:pt x="36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2"/>
            <p:cNvSpPr>
              <a:spLocks/>
            </p:cNvSpPr>
            <p:nvPr/>
          </p:nvSpPr>
          <p:spPr bwMode="auto">
            <a:xfrm>
              <a:off x="9797350" y="5272954"/>
              <a:ext cx="25645" cy="34195"/>
            </a:xfrm>
            <a:custGeom>
              <a:avLst/>
              <a:gdLst>
                <a:gd name="T0" fmla="*/ 23 w 44"/>
                <a:gd name="T1" fmla="*/ 55 h 55"/>
                <a:gd name="T2" fmla="*/ 14 w 44"/>
                <a:gd name="T3" fmla="*/ 53 h 55"/>
                <a:gd name="T4" fmla="*/ 10 w 44"/>
                <a:gd name="T5" fmla="*/ 50 h 55"/>
                <a:gd name="T6" fmla="*/ 7 w 44"/>
                <a:gd name="T7" fmla="*/ 47 h 55"/>
                <a:gd name="T8" fmla="*/ 1 w 44"/>
                <a:gd name="T9" fmla="*/ 39 h 55"/>
                <a:gd name="T10" fmla="*/ 0 w 44"/>
                <a:gd name="T11" fmla="*/ 34 h 55"/>
                <a:gd name="T12" fmla="*/ 0 w 44"/>
                <a:gd name="T13" fmla="*/ 27 h 55"/>
                <a:gd name="T14" fmla="*/ 1 w 44"/>
                <a:gd name="T15" fmla="*/ 17 h 55"/>
                <a:gd name="T16" fmla="*/ 4 w 44"/>
                <a:gd name="T17" fmla="*/ 11 h 55"/>
                <a:gd name="T18" fmla="*/ 7 w 44"/>
                <a:gd name="T19" fmla="*/ 8 h 55"/>
                <a:gd name="T20" fmla="*/ 15 w 44"/>
                <a:gd name="T21" fmla="*/ 2 h 55"/>
                <a:gd name="T22" fmla="*/ 20 w 44"/>
                <a:gd name="T23" fmla="*/ 1 h 55"/>
                <a:gd name="T24" fmla="*/ 24 w 44"/>
                <a:gd name="T25" fmla="*/ 0 h 55"/>
                <a:gd name="T26" fmla="*/ 31 w 44"/>
                <a:gd name="T27" fmla="*/ 1 h 55"/>
                <a:gd name="T28" fmla="*/ 39 w 44"/>
                <a:gd name="T29" fmla="*/ 1 h 55"/>
                <a:gd name="T30" fmla="*/ 41 w 44"/>
                <a:gd name="T31" fmla="*/ 19 h 55"/>
                <a:gd name="T32" fmla="*/ 39 w 44"/>
                <a:gd name="T33" fmla="*/ 19 h 55"/>
                <a:gd name="T34" fmla="*/ 37 w 44"/>
                <a:gd name="T35" fmla="*/ 14 h 55"/>
                <a:gd name="T36" fmla="*/ 35 w 44"/>
                <a:gd name="T37" fmla="*/ 9 h 55"/>
                <a:gd name="T38" fmla="*/ 30 w 44"/>
                <a:gd name="T39" fmla="*/ 5 h 55"/>
                <a:gd name="T40" fmla="*/ 24 w 44"/>
                <a:gd name="T41" fmla="*/ 3 h 55"/>
                <a:gd name="T42" fmla="*/ 21 w 44"/>
                <a:gd name="T43" fmla="*/ 3 h 55"/>
                <a:gd name="T44" fmla="*/ 18 w 44"/>
                <a:gd name="T45" fmla="*/ 5 h 55"/>
                <a:gd name="T46" fmla="*/ 13 w 44"/>
                <a:gd name="T47" fmla="*/ 9 h 55"/>
                <a:gd name="T48" fmla="*/ 10 w 44"/>
                <a:gd name="T49" fmla="*/ 13 h 55"/>
                <a:gd name="T50" fmla="*/ 9 w 44"/>
                <a:gd name="T51" fmla="*/ 17 h 55"/>
                <a:gd name="T52" fmla="*/ 8 w 44"/>
                <a:gd name="T53" fmla="*/ 27 h 55"/>
                <a:gd name="T54" fmla="*/ 9 w 44"/>
                <a:gd name="T55" fmla="*/ 37 h 55"/>
                <a:gd name="T56" fmla="*/ 13 w 44"/>
                <a:gd name="T57" fmla="*/ 44 h 55"/>
                <a:gd name="T58" fmla="*/ 16 w 44"/>
                <a:gd name="T59" fmla="*/ 47 h 55"/>
                <a:gd name="T60" fmla="*/ 18 w 44"/>
                <a:gd name="T61" fmla="*/ 49 h 55"/>
                <a:gd name="T62" fmla="*/ 25 w 44"/>
                <a:gd name="T63" fmla="*/ 50 h 55"/>
                <a:gd name="T64" fmla="*/ 31 w 44"/>
                <a:gd name="T65" fmla="*/ 49 h 55"/>
                <a:gd name="T66" fmla="*/ 36 w 44"/>
                <a:gd name="T67" fmla="*/ 47 h 55"/>
                <a:gd name="T68" fmla="*/ 39 w 44"/>
                <a:gd name="T69" fmla="*/ 44 h 55"/>
                <a:gd name="T70" fmla="*/ 41 w 44"/>
                <a:gd name="T71" fmla="*/ 39 h 55"/>
                <a:gd name="T72" fmla="*/ 44 w 44"/>
                <a:gd name="T73" fmla="*/ 40 h 55"/>
                <a:gd name="T74" fmla="*/ 36 w 44"/>
                <a:gd name="T75" fmla="*/ 52 h 55"/>
                <a:gd name="T76" fmla="*/ 30 w 44"/>
                <a:gd name="T77" fmla="*/ 54 h 55"/>
                <a:gd name="T78" fmla="*/ 23 w 44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55">
                  <a:moveTo>
                    <a:pt x="23" y="55"/>
                  </a:moveTo>
                  <a:lnTo>
                    <a:pt x="23" y="55"/>
                  </a:lnTo>
                  <a:lnTo>
                    <a:pt x="18" y="54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41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47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0" y="54"/>
                  </a:lnTo>
                  <a:lnTo>
                    <a:pt x="23" y="55"/>
                  </a:lnTo>
                  <a:lnTo>
                    <a:pt x="23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3"/>
            <p:cNvSpPr>
              <a:spLocks/>
            </p:cNvSpPr>
            <p:nvPr/>
          </p:nvSpPr>
          <p:spPr bwMode="auto">
            <a:xfrm>
              <a:off x="9841314" y="5272954"/>
              <a:ext cx="28088" cy="34195"/>
            </a:xfrm>
            <a:custGeom>
              <a:avLst/>
              <a:gdLst>
                <a:gd name="T0" fmla="*/ 24 w 45"/>
                <a:gd name="T1" fmla="*/ 55 h 55"/>
                <a:gd name="T2" fmla="*/ 15 w 45"/>
                <a:gd name="T3" fmla="*/ 53 h 55"/>
                <a:gd name="T4" fmla="*/ 12 w 45"/>
                <a:gd name="T5" fmla="*/ 50 h 55"/>
                <a:gd name="T6" fmla="*/ 8 w 45"/>
                <a:gd name="T7" fmla="*/ 47 h 55"/>
                <a:gd name="T8" fmla="*/ 3 w 45"/>
                <a:gd name="T9" fmla="*/ 39 h 55"/>
                <a:gd name="T10" fmla="*/ 2 w 45"/>
                <a:gd name="T11" fmla="*/ 34 h 55"/>
                <a:gd name="T12" fmla="*/ 0 w 45"/>
                <a:gd name="T13" fmla="*/ 27 h 55"/>
                <a:gd name="T14" fmla="*/ 3 w 45"/>
                <a:gd name="T15" fmla="*/ 17 h 55"/>
                <a:gd name="T16" fmla="*/ 5 w 45"/>
                <a:gd name="T17" fmla="*/ 11 h 55"/>
                <a:gd name="T18" fmla="*/ 8 w 45"/>
                <a:gd name="T19" fmla="*/ 8 h 55"/>
                <a:gd name="T20" fmla="*/ 15 w 45"/>
                <a:gd name="T21" fmla="*/ 2 h 55"/>
                <a:gd name="T22" fmla="*/ 21 w 45"/>
                <a:gd name="T23" fmla="*/ 1 h 55"/>
                <a:gd name="T24" fmla="*/ 26 w 45"/>
                <a:gd name="T25" fmla="*/ 0 h 55"/>
                <a:gd name="T26" fmla="*/ 33 w 45"/>
                <a:gd name="T27" fmla="*/ 1 h 55"/>
                <a:gd name="T28" fmla="*/ 39 w 45"/>
                <a:gd name="T29" fmla="*/ 1 h 55"/>
                <a:gd name="T30" fmla="*/ 43 w 45"/>
                <a:gd name="T31" fmla="*/ 19 h 55"/>
                <a:gd name="T32" fmla="*/ 41 w 45"/>
                <a:gd name="T33" fmla="*/ 19 h 55"/>
                <a:gd name="T34" fmla="*/ 38 w 45"/>
                <a:gd name="T35" fmla="*/ 14 h 55"/>
                <a:gd name="T36" fmla="*/ 36 w 45"/>
                <a:gd name="T37" fmla="*/ 9 h 55"/>
                <a:gd name="T38" fmla="*/ 31 w 45"/>
                <a:gd name="T39" fmla="*/ 5 h 55"/>
                <a:gd name="T40" fmla="*/ 26 w 45"/>
                <a:gd name="T41" fmla="*/ 3 h 55"/>
                <a:gd name="T42" fmla="*/ 22 w 45"/>
                <a:gd name="T43" fmla="*/ 3 h 55"/>
                <a:gd name="T44" fmla="*/ 20 w 45"/>
                <a:gd name="T45" fmla="*/ 5 h 55"/>
                <a:gd name="T46" fmla="*/ 14 w 45"/>
                <a:gd name="T47" fmla="*/ 9 h 55"/>
                <a:gd name="T48" fmla="*/ 12 w 45"/>
                <a:gd name="T49" fmla="*/ 13 h 55"/>
                <a:gd name="T50" fmla="*/ 11 w 45"/>
                <a:gd name="T51" fmla="*/ 17 h 55"/>
                <a:gd name="T52" fmla="*/ 10 w 45"/>
                <a:gd name="T53" fmla="*/ 27 h 55"/>
                <a:gd name="T54" fmla="*/ 11 w 45"/>
                <a:gd name="T55" fmla="*/ 37 h 55"/>
                <a:gd name="T56" fmla="*/ 12 w 45"/>
                <a:gd name="T57" fmla="*/ 40 h 55"/>
                <a:gd name="T58" fmla="*/ 14 w 45"/>
                <a:gd name="T59" fmla="*/ 44 h 55"/>
                <a:gd name="T60" fmla="*/ 20 w 45"/>
                <a:gd name="T61" fmla="*/ 49 h 55"/>
                <a:gd name="T62" fmla="*/ 23 w 45"/>
                <a:gd name="T63" fmla="*/ 50 h 55"/>
                <a:gd name="T64" fmla="*/ 27 w 45"/>
                <a:gd name="T65" fmla="*/ 50 h 55"/>
                <a:gd name="T66" fmla="*/ 33 w 45"/>
                <a:gd name="T67" fmla="*/ 49 h 55"/>
                <a:gd name="T68" fmla="*/ 37 w 45"/>
                <a:gd name="T69" fmla="*/ 47 h 55"/>
                <a:gd name="T70" fmla="*/ 41 w 45"/>
                <a:gd name="T71" fmla="*/ 44 h 55"/>
                <a:gd name="T72" fmla="*/ 45 w 45"/>
                <a:gd name="T73" fmla="*/ 40 h 55"/>
                <a:gd name="T74" fmla="*/ 42 w 45"/>
                <a:gd name="T75" fmla="*/ 47 h 55"/>
                <a:gd name="T76" fmla="*/ 37 w 45"/>
                <a:gd name="T77" fmla="*/ 52 h 55"/>
                <a:gd name="T78" fmla="*/ 24 w 45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55">
                  <a:moveTo>
                    <a:pt x="24" y="55"/>
                  </a:moveTo>
                  <a:lnTo>
                    <a:pt x="24" y="55"/>
                  </a:lnTo>
                  <a:lnTo>
                    <a:pt x="20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2" y="50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3" y="1"/>
                  </a:lnTo>
                  <a:lnTo>
                    <a:pt x="43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32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3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3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2" y="47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1" y="54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4"/>
            <p:cNvSpPr>
              <a:spLocks/>
            </p:cNvSpPr>
            <p:nvPr/>
          </p:nvSpPr>
          <p:spPr bwMode="auto">
            <a:xfrm>
              <a:off x="9887721" y="5274176"/>
              <a:ext cx="32973" cy="31752"/>
            </a:xfrm>
            <a:custGeom>
              <a:avLst/>
              <a:gdLst>
                <a:gd name="T0" fmla="*/ 32 w 54"/>
                <a:gd name="T1" fmla="*/ 53 h 53"/>
                <a:gd name="T2" fmla="*/ 32 w 54"/>
                <a:gd name="T3" fmla="*/ 49 h 53"/>
                <a:gd name="T4" fmla="*/ 34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39 w 54"/>
                <a:gd name="T11" fmla="*/ 13 h 53"/>
                <a:gd name="T12" fmla="*/ 14 w 54"/>
                <a:gd name="T13" fmla="*/ 45 h 53"/>
                <a:gd name="T14" fmla="*/ 15 w 54"/>
                <a:gd name="T15" fmla="*/ 47 h 53"/>
                <a:gd name="T16" fmla="*/ 16 w 54"/>
                <a:gd name="T17" fmla="*/ 48 h 53"/>
                <a:gd name="T18" fmla="*/ 18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6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8 w 54"/>
                <a:gd name="T47" fmla="*/ 4 h 53"/>
                <a:gd name="T48" fmla="*/ 16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39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4 w 54"/>
                <a:gd name="T61" fmla="*/ 4 h 53"/>
                <a:gd name="T62" fmla="*/ 32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7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7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2" y="53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13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9941456" y="5274176"/>
              <a:ext cx="31752" cy="31752"/>
            </a:xfrm>
            <a:custGeom>
              <a:avLst/>
              <a:gdLst>
                <a:gd name="T0" fmla="*/ 33 w 54"/>
                <a:gd name="T1" fmla="*/ 53 h 53"/>
                <a:gd name="T2" fmla="*/ 33 w 54"/>
                <a:gd name="T3" fmla="*/ 49 h 53"/>
                <a:gd name="T4" fmla="*/ 36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40 w 54"/>
                <a:gd name="T11" fmla="*/ 13 h 53"/>
                <a:gd name="T12" fmla="*/ 15 w 54"/>
                <a:gd name="T13" fmla="*/ 45 h 53"/>
                <a:gd name="T14" fmla="*/ 15 w 54"/>
                <a:gd name="T15" fmla="*/ 47 h 53"/>
                <a:gd name="T16" fmla="*/ 17 w 54"/>
                <a:gd name="T17" fmla="*/ 48 h 53"/>
                <a:gd name="T18" fmla="*/ 19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7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9 w 54"/>
                <a:gd name="T47" fmla="*/ 4 h 53"/>
                <a:gd name="T48" fmla="*/ 17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40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6 w 54"/>
                <a:gd name="T61" fmla="*/ 4 h 53"/>
                <a:gd name="T62" fmla="*/ 33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8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8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3" y="53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40" y="46"/>
                  </a:lnTo>
                  <a:lnTo>
                    <a:pt x="40" y="1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3770890" y="1058623"/>
            <a:ext cx="5287856" cy="3016210"/>
            <a:chOff x="1412495" y="2204324"/>
            <a:chExt cx="7616844" cy="301621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7442787" y="2214404"/>
              <a:ext cx="1586552" cy="22467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Минпромторг РФ </a:t>
              </a:r>
              <a:r>
                <a:rPr lang="ru-RU" sz="1000" b="1" u="sng" dirty="0" smtClean="0">
                  <a:ea typeface="Calibri" pitchFamily="34" charset="0"/>
                  <a:cs typeface="Times New Roman" pitchFamily="18" charset="0"/>
                </a:rPr>
                <a:t>в течение 5 календарных дней </a:t>
              </a: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со дня принятия решения перечисляет субсидии на расчетный счет организации, открытый в российской кредитной организации</a:t>
              </a:r>
              <a:endParaRPr lang="ru-RU" sz="1000" dirty="0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4226608" y="2204324"/>
              <a:ext cx="2937680" cy="30162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Минпромторг России при получении заявок осуществляет следующие действия:</a:t>
              </a:r>
            </a:p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- проводит рассмотрение поданных заявок на полноту и достоверность содержащихся в них сведениях;</a:t>
              </a:r>
            </a:p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принимает решение о предоставлении организации субсидий </a:t>
              </a:r>
              <a:r>
                <a:rPr lang="ru-RU" sz="1000" b="1" dirty="0" smtClean="0">
                  <a:ea typeface="Calibri" pitchFamily="34" charset="0"/>
                  <a:cs typeface="Times New Roman" pitchFamily="18" charset="0"/>
                </a:rPr>
                <a:t>не позднее 21 числа месяца, следующего за последним месяцем расчетного периода</a:t>
              </a: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, либо отказывает инициатору  в случаях, установленных в п.16 постановления № 214;</a:t>
              </a:r>
            </a:p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- уведомляет организацию </a:t>
              </a:r>
              <a:r>
                <a:rPr lang="ru-RU" sz="1000" b="1" u="sng" dirty="0" smtClean="0">
                  <a:ea typeface="Calibri" pitchFamily="34" charset="0"/>
                  <a:cs typeface="Times New Roman" pitchFamily="18" charset="0"/>
                </a:rPr>
                <a:t>в  течение 5 дней</a:t>
              </a:r>
              <a:r>
                <a:rPr lang="ru-RU" sz="1000" dirty="0" smtClean="0">
                  <a:ea typeface="Calibri" pitchFamily="34" charset="0"/>
                  <a:cs typeface="Times New Roman" pitchFamily="18" charset="0"/>
                </a:rPr>
                <a:t> в письменной форме о принятом решении</a:t>
              </a:r>
            </a:p>
          </p:txBody>
        </p:sp>
        <p:sp>
          <p:nvSpPr>
            <p:cNvPr id="43" name="Равнобедренный треугольник 42"/>
            <p:cNvSpPr/>
            <p:nvPr/>
          </p:nvSpPr>
          <p:spPr>
            <a:xfrm rot="5400000">
              <a:off x="3548403" y="3280027"/>
              <a:ext cx="940337" cy="207447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 rot="5400000">
              <a:off x="6799312" y="3278558"/>
              <a:ext cx="940337" cy="2103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412495" y="2209364"/>
              <a:ext cx="2393617" cy="209288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1000" dirty="0" smtClean="0"/>
                <a:t>Для получения субсидий инициатор </a:t>
              </a:r>
              <a:r>
                <a:rPr lang="ru-RU" sz="1000" b="1" dirty="0" smtClean="0"/>
                <a:t>не позднее 15 числа месяца, следующего за последним месяцем расчетного периода</a:t>
              </a:r>
              <a:r>
                <a:rPr lang="ru-RU" sz="1000" dirty="0" smtClean="0"/>
                <a:t>, организация представляет в Минпромторг России заявление о предоставлении субсидии с приложением к нему документов, указанных в п.12 постановления № 214</a:t>
              </a:r>
              <a:endParaRPr lang="ru-RU" sz="1000" b="1" dirty="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8807381" y="118912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2</a:t>
            </a:r>
            <a:endParaRPr lang="ru-RU" sz="1400" b="1" dirty="0"/>
          </a:p>
        </p:txBody>
      </p:sp>
      <p:grpSp>
        <p:nvGrpSpPr>
          <p:cNvPr id="139" name="Группа 138"/>
          <p:cNvGrpSpPr/>
          <p:nvPr/>
        </p:nvGrpSpPr>
        <p:grpSpPr>
          <a:xfrm>
            <a:off x="0" y="6369050"/>
            <a:ext cx="9144000" cy="488950"/>
            <a:chOff x="-36512" y="6369050"/>
            <a:chExt cx="9180512" cy="488950"/>
          </a:xfrm>
        </p:grpSpPr>
        <p:grpSp>
          <p:nvGrpSpPr>
            <p:cNvPr id="140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63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164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165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1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142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5" name="Прямоугольник 84"/>
          <p:cNvSpPr/>
          <p:nvPr/>
        </p:nvSpPr>
        <p:spPr>
          <a:xfrm>
            <a:off x="157031" y="1068703"/>
            <a:ext cx="1620688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 smtClean="0"/>
              <a:t>Для заключения договора о предоставлении субсидий организация направляет заявление ( в свободной форме) в Минпромторг России, с приложением к нему необходимых документов указанных в п. 4 постановления № 214</a:t>
            </a:r>
            <a:r>
              <a:rPr lang="ru-RU" sz="1000" b="1" dirty="0" smtClean="0"/>
              <a:t>*</a:t>
            </a:r>
            <a:endParaRPr lang="ru-RU" sz="1000" b="1" dirty="0"/>
          </a:p>
        </p:txBody>
      </p:sp>
      <p:sp>
        <p:nvSpPr>
          <p:cNvPr id="86" name="Равнобедренный треугольник 85"/>
          <p:cNvSpPr/>
          <p:nvPr/>
        </p:nvSpPr>
        <p:spPr>
          <a:xfrm rot="5400000">
            <a:off x="1449000" y="2154576"/>
            <a:ext cx="940337" cy="166945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1982340" y="1068703"/>
            <a:ext cx="1506059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 smtClean="0"/>
              <a:t>Минпромторг  России </a:t>
            </a:r>
            <a:r>
              <a:rPr lang="ru-RU" sz="1000" b="1" u="sng" dirty="0" smtClean="0"/>
              <a:t>в течение 15 дней </a:t>
            </a:r>
            <a:r>
              <a:rPr lang="ru-RU" sz="1000" dirty="0" smtClean="0"/>
              <a:t>рассматривает документы, проверяет полноту и достоверность сведений и заключает с организацией договор о предоставлении субсидий , либо отказывает (в письменной форме) в заключении договора в случаях указанных в п. 6 постановления № 214 </a:t>
            </a:r>
            <a:endParaRPr lang="ru-RU" sz="1000" dirty="0"/>
          </a:p>
        </p:txBody>
      </p:sp>
      <p:sp>
        <p:nvSpPr>
          <p:cNvPr id="90" name="Равнобедренный треугольник 89"/>
          <p:cNvSpPr/>
          <p:nvPr/>
        </p:nvSpPr>
        <p:spPr>
          <a:xfrm rot="5400000">
            <a:off x="3177192" y="2154576"/>
            <a:ext cx="940337" cy="166945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179512" y="4653136"/>
            <a:ext cx="4608512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Расчетные периоды: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algn="ctr"/>
            <a:r>
              <a:rPr lang="ru-RU" sz="1200" dirty="0" smtClean="0"/>
              <a:t>с 1 января 2015 г. по 31 марта 2015 г. - первый расчетный период; </a:t>
            </a:r>
          </a:p>
          <a:p>
            <a:pPr algn="ctr"/>
            <a:r>
              <a:rPr lang="ru-RU" sz="1200" dirty="0" smtClean="0"/>
              <a:t>с 1 апреля 2015 г. по 31 мая 2015 г. - второй расчетный период; </a:t>
            </a:r>
          </a:p>
          <a:p>
            <a:pPr algn="ctr"/>
            <a:r>
              <a:rPr lang="ru-RU" sz="1200" dirty="0" smtClean="0"/>
              <a:t>с 1 июня 2015 г. по 31 июля 2015 г. - третий расчетный период; </a:t>
            </a:r>
          </a:p>
          <a:p>
            <a:pPr algn="ctr"/>
            <a:r>
              <a:rPr lang="ru-RU" sz="1200" dirty="0" smtClean="0"/>
              <a:t>с 1 августа 2015 г. по 30 сентября 2015 г. - четвертый расчетный период; </a:t>
            </a:r>
          </a:p>
          <a:p>
            <a:pPr algn="ctr"/>
            <a:r>
              <a:rPr lang="ru-RU" sz="1200" dirty="0" smtClean="0"/>
              <a:t>с 1 октября 2015 г. по 30 ноября 2015 г. - пятый расчетный период.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508104" y="5013176"/>
            <a:ext cx="3528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*</a:t>
            </a:r>
            <a:r>
              <a:rPr lang="ru-RU" sz="1000" dirty="0" smtClean="0"/>
              <a:t>доходы организации от реализации произведенной ею промышленной продукции за 2014 год, указанные в справке, предоставляемой в комплекте документов, составляют не менее 70 % всех доходов организации за 2014 год, указанных в декларации по налогу на прибыль, копия которой также входит в комплект предоставляемых документов</a:t>
            </a:r>
            <a:endParaRPr lang="ru-RU" sz="1000" dirty="0"/>
          </a:p>
        </p:txBody>
      </p:sp>
      <p:pic>
        <p:nvPicPr>
          <p:cNvPr id="88" name="Рисунок 87" descr="55319-2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5013176"/>
            <a:ext cx="360040" cy="360040"/>
          </a:xfrm>
          <a:prstGeom prst="rect">
            <a:avLst/>
          </a:prstGeom>
        </p:spPr>
      </p:pic>
      <p:pic>
        <p:nvPicPr>
          <p:cNvPr id="91" name="Рисунок 90" descr="1194-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933056"/>
            <a:ext cx="664468" cy="6644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89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7381" y="118912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3</a:t>
            </a:r>
            <a:endParaRPr lang="ru-RU" sz="1400" b="1" dirty="0"/>
          </a:p>
        </p:txBody>
      </p:sp>
      <p:grpSp>
        <p:nvGrpSpPr>
          <p:cNvPr id="2" name="Group 33"/>
          <p:cNvGrpSpPr/>
          <p:nvPr/>
        </p:nvGrpSpPr>
        <p:grpSpPr>
          <a:xfrm>
            <a:off x="113114" y="6467826"/>
            <a:ext cx="600017" cy="321934"/>
            <a:chOff x="9492042" y="4939558"/>
            <a:chExt cx="685111" cy="367591"/>
          </a:xfrm>
          <a:solidFill>
            <a:schemeClr val="bg1"/>
          </a:solidFill>
        </p:grpSpPr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9669120" y="4999398"/>
              <a:ext cx="65947" cy="157539"/>
            </a:xfrm>
            <a:custGeom>
              <a:avLst/>
              <a:gdLst>
                <a:gd name="T0" fmla="*/ 0 w 107"/>
                <a:gd name="T1" fmla="*/ 66 h 258"/>
                <a:gd name="T2" fmla="*/ 107 w 107"/>
                <a:gd name="T3" fmla="*/ 0 h 258"/>
                <a:gd name="T4" fmla="*/ 107 w 107"/>
                <a:gd name="T5" fmla="*/ 196 h 258"/>
                <a:gd name="T6" fmla="*/ 0 w 107"/>
                <a:gd name="T7" fmla="*/ 258 h 258"/>
                <a:gd name="T8" fmla="*/ 0 w 107"/>
                <a:gd name="T9" fmla="*/ 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58">
                  <a:moveTo>
                    <a:pt x="0" y="66"/>
                  </a:moveTo>
                  <a:lnTo>
                    <a:pt x="107" y="0"/>
                  </a:lnTo>
                  <a:lnTo>
                    <a:pt x="107" y="196"/>
                  </a:lnTo>
                  <a:lnTo>
                    <a:pt x="0" y="258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6"/>
            <p:cNvSpPr>
              <a:spLocks/>
            </p:cNvSpPr>
            <p:nvPr/>
          </p:nvSpPr>
          <p:spPr bwMode="auto">
            <a:xfrm>
              <a:off x="9752164" y="4939558"/>
              <a:ext cx="75716" cy="228370"/>
            </a:xfrm>
            <a:custGeom>
              <a:avLst/>
              <a:gdLst>
                <a:gd name="T0" fmla="*/ 0 w 124"/>
                <a:gd name="T1" fmla="*/ 84 h 375"/>
                <a:gd name="T2" fmla="*/ 124 w 124"/>
                <a:gd name="T3" fmla="*/ 0 h 375"/>
                <a:gd name="T4" fmla="*/ 124 w 124"/>
                <a:gd name="T5" fmla="*/ 297 h 375"/>
                <a:gd name="T6" fmla="*/ 0 w 124"/>
                <a:gd name="T7" fmla="*/ 375 h 375"/>
                <a:gd name="T8" fmla="*/ 0 w 124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75">
                  <a:moveTo>
                    <a:pt x="0" y="84"/>
                  </a:moveTo>
                  <a:lnTo>
                    <a:pt x="124" y="0"/>
                  </a:lnTo>
                  <a:lnTo>
                    <a:pt x="124" y="297"/>
                  </a:lnTo>
                  <a:lnTo>
                    <a:pt x="0" y="375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7"/>
            <p:cNvSpPr>
              <a:spLocks/>
            </p:cNvSpPr>
            <p:nvPr/>
          </p:nvSpPr>
          <p:spPr bwMode="auto">
            <a:xfrm>
              <a:off x="9946340" y="5001841"/>
              <a:ext cx="65947" cy="158760"/>
            </a:xfrm>
            <a:custGeom>
              <a:avLst/>
              <a:gdLst>
                <a:gd name="T0" fmla="*/ 108 w 108"/>
                <a:gd name="T1" fmla="*/ 67 h 259"/>
                <a:gd name="T2" fmla="*/ 0 w 108"/>
                <a:gd name="T3" fmla="*/ 0 h 259"/>
                <a:gd name="T4" fmla="*/ 0 w 108"/>
                <a:gd name="T5" fmla="*/ 196 h 259"/>
                <a:gd name="T6" fmla="*/ 108 w 108"/>
                <a:gd name="T7" fmla="*/ 259 h 259"/>
                <a:gd name="T8" fmla="*/ 108 w 108"/>
                <a:gd name="T9" fmla="*/ 6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9">
                  <a:moveTo>
                    <a:pt x="108" y="67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108" y="259"/>
                  </a:lnTo>
                  <a:lnTo>
                    <a:pt x="108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9851084" y="4942000"/>
              <a:ext cx="75716" cy="228370"/>
            </a:xfrm>
            <a:custGeom>
              <a:avLst/>
              <a:gdLst>
                <a:gd name="T0" fmla="*/ 125 w 125"/>
                <a:gd name="T1" fmla="*/ 84 h 375"/>
                <a:gd name="T2" fmla="*/ 0 w 125"/>
                <a:gd name="T3" fmla="*/ 0 h 375"/>
                <a:gd name="T4" fmla="*/ 0 w 125"/>
                <a:gd name="T5" fmla="*/ 297 h 375"/>
                <a:gd name="T6" fmla="*/ 125 w 125"/>
                <a:gd name="T7" fmla="*/ 375 h 375"/>
                <a:gd name="T8" fmla="*/ 125 w 125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75">
                  <a:moveTo>
                    <a:pt x="125" y="84"/>
                  </a:moveTo>
                  <a:lnTo>
                    <a:pt x="0" y="0"/>
                  </a:lnTo>
                  <a:lnTo>
                    <a:pt x="0" y="297"/>
                  </a:lnTo>
                  <a:lnTo>
                    <a:pt x="125" y="375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9"/>
            <p:cNvSpPr>
              <a:spLocks/>
            </p:cNvSpPr>
            <p:nvPr/>
          </p:nvSpPr>
          <p:spPr bwMode="auto">
            <a:xfrm>
              <a:off x="9492042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5 h 95"/>
                <a:gd name="T28" fmla="*/ 0 w 118"/>
                <a:gd name="T29" fmla="*/ 90 h 95"/>
                <a:gd name="T30" fmla="*/ 7 w 118"/>
                <a:gd name="T31" fmla="*/ 89 h 95"/>
                <a:gd name="T32" fmla="*/ 11 w 118"/>
                <a:gd name="T33" fmla="*/ 87 h 95"/>
                <a:gd name="T34" fmla="*/ 14 w 118"/>
                <a:gd name="T35" fmla="*/ 84 h 95"/>
                <a:gd name="T36" fmla="*/ 15 w 118"/>
                <a:gd name="T37" fmla="*/ 81 h 95"/>
                <a:gd name="T38" fmla="*/ 16 w 118"/>
                <a:gd name="T39" fmla="*/ 19 h 95"/>
                <a:gd name="T40" fmla="*/ 15 w 118"/>
                <a:gd name="T41" fmla="*/ 12 h 95"/>
                <a:gd name="T42" fmla="*/ 11 w 118"/>
                <a:gd name="T43" fmla="*/ 9 h 95"/>
                <a:gd name="T44" fmla="*/ 7 w 118"/>
                <a:gd name="T45" fmla="*/ 5 h 95"/>
                <a:gd name="T46" fmla="*/ 1 w 118"/>
                <a:gd name="T47" fmla="*/ 4 h 95"/>
                <a:gd name="T48" fmla="*/ 33 w 118"/>
                <a:gd name="T49" fmla="*/ 0 h 95"/>
                <a:gd name="T50" fmla="*/ 84 w 118"/>
                <a:gd name="T51" fmla="*/ 11 h 95"/>
                <a:gd name="T52" fmla="*/ 86 w 118"/>
                <a:gd name="T53" fmla="*/ 4 h 95"/>
                <a:gd name="T54" fmla="*/ 87 w 118"/>
                <a:gd name="T55" fmla="*/ 0 h 95"/>
                <a:gd name="T56" fmla="*/ 118 w 118"/>
                <a:gd name="T57" fmla="*/ 4 h 95"/>
                <a:gd name="T58" fmla="*/ 113 w 118"/>
                <a:gd name="T59" fmla="*/ 5 h 95"/>
                <a:gd name="T60" fmla="*/ 109 w 118"/>
                <a:gd name="T61" fmla="*/ 6 h 95"/>
                <a:gd name="T62" fmla="*/ 106 w 118"/>
                <a:gd name="T63" fmla="*/ 8 h 95"/>
                <a:gd name="T64" fmla="*/ 105 w 118"/>
                <a:gd name="T65" fmla="*/ 9 h 95"/>
                <a:gd name="T66" fmla="*/ 105 w 118"/>
                <a:gd name="T67" fmla="*/ 82 h 95"/>
                <a:gd name="T68" fmla="*/ 105 w 118"/>
                <a:gd name="T69" fmla="*/ 86 h 95"/>
                <a:gd name="T70" fmla="*/ 109 w 118"/>
                <a:gd name="T71" fmla="*/ 89 h 95"/>
                <a:gd name="T72" fmla="*/ 113 w 118"/>
                <a:gd name="T73" fmla="*/ 90 h 95"/>
                <a:gd name="T74" fmla="*/ 118 w 118"/>
                <a:gd name="T7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0"/>
            <p:cNvSpPr>
              <a:spLocks/>
            </p:cNvSpPr>
            <p:nvPr/>
          </p:nvSpPr>
          <p:spPr bwMode="auto">
            <a:xfrm>
              <a:off x="9571422" y="5189911"/>
              <a:ext cx="61062" cy="58619"/>
            </a:xfrm>
            <a:custGeom>
              <a:avLst/>
              <a:gdLst>
                <a:gd name="T0" fmla="*/ 59 w 99"/>
                <a:gd name="T1" fmla="*/ 95 h 95"/>
                <a:gd name="T2" fmla="*/ 59 w 99"/>
                <a:gd name="T3" fmla="*/ 90 h 95"/>
                <a:gd name="T4" fmla="*/ 64 w 99"/>
                <a:gd name="T5" fmla="*/ 90 h 95"/>
                <a:gd name="T6" fmla="*/ 68 w 99"/>
                <a:gd name="T7" fmla="*/ 89 h 95"/>
                <a:gd name="T8" fmla="*/ 72 w 99"/>
                <a:gd name="T9" fmla="*/ 87 h 95"/>
                <a:gd name="T10" fmla="*/ 73 w 99"/>
                <a:gd name="T11" fmla="*/ 22 h 95"/>
                <a:gd name="T12" fmla="*/ 26 w 99"/>
                <a:gd name="T13" fmla="*/ 82 h 95"/>
                <a:gd name="T14" fmla="*/ 27 w 99"/>
                <a:gd name="T15" fmla="*/ 86 h 95"/>
                <a:gd name="T16" fmla="*/ 30 w 99"/>
                <a:gd name="T17" fmla="*/ 89 h 95"/>
                <a:gd name="T18" fmla="*/ 34 w 99"/>
                <a:gd name="T19" fmla="*/ 90 h 95"/>
                <a:gd name="T20" fmla="*/ 40 w 99"/>
                <a:gd name="T21" fmla="*/ 90 h 95"/>
                <a:gd name="T22" fmla="*/ 0 w 99"/>
                <a:gd name="T23" fmla="*/ 95 h 95"/>
                <a:gd name="T24" fmla="*/ 0 w 99"/>
                <a:gd name="T25" fmla="*/ 90 h 95"/>
                <a:gd name="T26" fmla="*/ 4 w 99"/>
                <a:gd name="T27" fmla="*/ 90 h 95"/>
                <a:gd name="T28" fmla="*/ 9 w 99"/>
                <a:gd name="T29" fmla="*/ 89 h 95"/>
                <a:gd name="T30" fmla="*/ 12 w 99"/>
                <a:gd name="T31" fmla="*/ 87 h 95"/>
                <a:gd name="T32" fmla="*/ 12 w 99"/>
                <a:gd name="T33" fmla="*/ 13 h 95"/>
                <a:gd name="T34" fmla="*/ 12 w 99"/>
                <a:gd name="T35" fmla="*/ 10 h 95"/>
                <a:gd name="T36" fmla="*/ 11 w 99"/>
                <a:gd name="T37" fmla="*/ 9 h 95"/>
                <a:gd name="T38" fmla="*/ 9 w 99"/>
                <a:gd name="T39" fmla="*/ 6 h 95"/>
                <a:gd name="T40" fmla="*/ 4 w 99"/>
                <a:gd name="T41" fmla="*/ 5 h 95"/>
                <a:gd name="T42" fmla="*/ 0 w 99"/>
                <a:gd name="T43" fmla="*/ 0 h 95"/>
                <a:gd name="T44" fmla="*/ 40 w 99"/>
                <a:gd name="T45" fmla="*/ 4 h 95"/>
                <a:gd name="T46" fmla="*/ 35 w 99"/>
                <a:gd name="T47" fmla="*/ 5 h 95"/>
                <a:gd name="T48" fmla="*/ 30 w 99"/>
                <a:gd name="T49" fmla="*/ 6 h 95"/>
                <a:gd name="T50" fmla="*/ 28 w 99"/>
                <a:gd name="T51" fmla="*/ 8 h 95"/>
                <a:gd name="T52" fmla="*/ 27 w 99"/>
                <a:gd name="T53" fmla="*/ 9 h 95"/>
                <a:gd name="T54" fmla="*/ 27 w 99"/>
                <a:gd name="T55" fmla="*/ 71 h 95"/>
                <a:gd name="T56" fmla="*/ 73 w 99"/>
                <a:gd name="T57" fmla="*/ 13 h 95"/>
                <a:gd name="T58" fmla="*/ 72 w 99"/>
                <a:gd name="T59" fmla="*/ 10 h 95"/>
                <a:gd name="T60" fmla="*/ 68 w 99"/>
                <a:gd name="T61" fmla="*/ 6 h 95"/>
                <a:gd name="T62" fmla="*/ 64 w 99"/>
                <a:gd name="T63" fmla="*/ 5 h 95"/>
                <a:gd name="T64" fmla="*/ 59 w 99"/>
                <a:gd name="T65" fmla="*/ 0 h 95"/>
                <a:gd name="T66" fmla="*/ 99 w 99"/>
                <a:gd name="T67" fmla="*/ 4 h 95"/>
                <a:gd name="T68" fmla="*/ 95 w 99"/>
                <a:gd name="T69" fmla="*/ 5 h 95"/>
                <a:gd name="T70" fmla="*/ 90 w 99"/>
                <a:gd name="T71" fmla="*/ 6 h 95"/>
                <a:gd name="T72" fmla="*/ 89 w 99"/>
                <a:gd name="T73" fmla="*/ 8 h 95"/>
                <a:gd name="T74" fmla="*/ 88 w 99"/>
                <a:gd name="T75" fmla="*/ 9 h 95"/>
                <a:gd name="T76" fmla="*/ 87 w 99"/>
                <a:gd name="T77" fmla="*/ 82 h 95"/>
                <a:gd name="T78" fmla="*/ 88 w 99"/>
                <a:gd name="T79" fmla="*/ 86 h 95"/>
                <a:gd name="T80" fmla="*/ 90 w 99"/>
                <a:gd name="T81" fmla="*/ 89 h 95"/>
                <a:gd name="T82" fmla="*/ 95 w 99"/>
                <a:gd name="T83" fmla="*/ 90 h 95"/>
                <a:gd name="T84" fmla="*/ 99 w 99"/>
                <a:gd name="T8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" h="95">
                  <a:moveTo>
                    <a:pt x="99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73" y="82"/>
                  </a:lnTo>
                  <a:lnTo>
                    <a:pt x="73" y="22"/>
                  </a:lnTo>
                  <a:lnTo>
                    <a:pt x="26" y="81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2" y="82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7" y="71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9" y="0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8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7" y="13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99" y="90"/>
                  </a:lnTo>
                  <a:lnTo>
                    <a:pt x="99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9639811" y="5189911"/>
              <a:ext cx="61062" cy="58619"/>
            </a:xfrm>
            <a:custGeom>
              <a:avLst/>
              <a:gdLst>
                <a:gd name="T0" fmla="*/ 59 w 98"/>
                <a:gd name="T1" fmla="*/ 95 h 95"/>
                <a:gd name="T2" fmla="*/ 59 w 98"/>
                <a:gd name="T3" fmla="*/ 90 h 95"/>
                <a:gd name="T4" fmla="*/ 64 w 98"/>
                <a:gd name="T5" fmla="*/ 90 h 95"/>
                <a:gd name="T6" fmla="*/ 68 w 98"/>
                <a:gd name="T7" fmla="*/ 89 h 95"/>
                <a:gd name="T8" fmla="*/ 71 w 98"/>
                <a:gd name="T9" fmla="*/ 87 h 95"/>
                <a:gd name="T10" fmla="*/ 72 w 98"/>
                <a:gd name="T11" fmla="*/ 49 h 95"/>
                <a:gd name="T12" fmla="*/ 27 w 98"/>
                <a:gd name="T13" fmla="*/ 82 h 95"/>
                <a:gd name="T14" fmla="*/ 28 w 98"/>
                <a:gd name="T15" fmla="*/ 86 h 95"/>
                <a:gd name="T16" fmla="*/ 31 w 98"/>
                <a:gd name="T17" fmla="*/ 89 h 95"/>
                <a:gd name="T18" fmla="*/ 35 w 98"/>
                <a:gd name="T19" fmla="*/ 90 h 95"/>
                <a:gd name="T20" fmla="*/ 40 w 98"/>
                <a:gd name="T21" fmla="*/ 90 h 95"/>
                <a:gd name="T22" fmla="*/ 0 w 98"/>
                <a:gd name="T23" fmla="*/ 95 h 95"/>
                <a:gd name="T24" fmla="*/ 0 w 98"/>
                <a:gd name="T25" fmla="*/ 90 h 95"/>
                <a:gd name="T26" fmla="*/ 4 w 98"/>
                <a:gd name="T27" fmla="*/ 90 h 95"/>
                <a:gd name="T28" fmla="*/ 9 w 98"/>
                <a:gd name="T29" fmla="*/ 89 h 95"/>
                <a:gd name="T30" fmla="*/ 12 w 98"/>
                <a:gd name="T31" fmla="*/ 87 h 95"/>
                <a:gd name="T32" fmla="*/ 13 w 98"/>
                <a:gd name="T33" fmla="*/ 13 h 95"/>
                <a:gd name="T34" fmla="*/ 12 w 98"/>
                <a:gd name="T35" fmla="*/ 10 h 95"/>
                <a:gd name="T36" fmla="*/ 11 w 98"/>
                <a:gd name="T37" fmla="*/ 9 h 95"/>
                <a:gd name="T38" fmla="*/ 9 w 98"/>
                <a:gd name="T39" fmla="*/ 6 h 95"/>
                <a:gd name="T40" fmla="*/ 4 w 98"/>
                <a:gd name="T41" fmla="*/ 5 h 95"/>
                <a:gd name="T42" fmla="*/ 0 w 98"/>
                <a:gd name="T43" fmla="*/ 0 h 95"/>
                <a:gd name="T44" fmla="*/ 40 w 98"/>
                <a:gd name="T45" fmla="*/ 4 h 95"/>
                <a:gd name="T46" fmla="*/ 35 w 98"/>
                <a:gd name="T47" fmla="*/ 5 h 95"/>
                <a:gd name="T48" fmla="*/ 31 w 98"/>
                <a:gd name="T49" fmla="*/ 6 h 95"/>
                <a:gd name="T50" fmla="*/ 29 w 98"/>
                <a:gd name="T51" fmla="*/ 8 h 95"/>
                <a:gd name="T52" fmla="*/ 28 w 98"/>
                <a:gd name="T53" fmla="*/ 9 h 95"/>
                <a:gd name="T54" fmla="*/ 27 w 98"/>
                <a:gd name="T55" fmla="*/ 42 h 95"/>
                <a:gd name="T56" fmla="*/ 72 w 98"/>
                <a:gd name="T57" fmla="*/ 13 h 95"/>
                <a:gd name="T58" fmla="*/ 71 w 98"/>
                <a:gd name="T59" fmla="*/ 10 h 95"/>
                <a:gd name="T60" fmla="*/ 70 w 98"/>
                <a:gd name="T61" fmla="*/ 9 h 95"/>
                <a:gd name="T62" fmla="*/ 68 w 98"/>
                <a:gd name="T63" fmla="*/ 6 h 95"/>
                <a:gd name="T64" fmla="*/ 64 w 98"/>
                <a:gd name="T65" fmla="*/ 5 h 95"/>
                <a:gd name="T66" fmla="*/ 59 w 98"/>
                <a:gd name="T67" fmla="*/ 0 h 95"/>
                <a:gd name="T68" fmla="*/ 98 w 98"/>
                <a:gd name="T69" fmla="*/ 4 h 95"/>
                <a:gd name="T70" fmla="*/ 94 w 98"/>
                <a:gd name="T71" fmla="*/ 5 h 95"/>
                <a:gd name="T72" fmla="*/ 90 w 98"/>
                <a:gd name="T73" fmla="*/ 6 h 95"/>
                <a:gd name="T74" fmla="*/ 88 w 98"/>
                <a:gd name="T75" fmla="*/ 8 h 95"/>
                <a:gd name="T76" fmla="*/ 87 w 98"/>
                <a:gd name="T77" fmla="*/ 9 h 95"/>
                <a:gd name="T78" fmla="*/ 86 w 98"/>
                <a:gd name="T79" fmla="*/ 82 h 95"/>
                <a:gd name="T80" fmla="*/ 87 w 98"/>
                <a:gd name="T81" fmla="*/ 86 h 95"/>
                <a:gd name="T82" fmla="*/ 90 w 98"/>
                <a:gd name="T83" fmla="*/ 89 h 95"/>
                <a:gd name="T84" fmla="*/ 94 w 98"/>
                <a:gd name="T85" fmla="*/ 90 h 95"/>
                <a:gd name="T86" fmla="*/ 98 w 98"/>
                <a:gd name="T87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" h="95">
                  <a:moveTo>
                    <a:pt x="98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72" y="82"/>
                  </a:lnTo>
                  <a:lnTo>
                    <a:pt x="72" y="49"/>
                  </a:lnTo>
                  <a:lnTo>
                    <a:pt x="27" y="49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3"/>
                  </a:lnTo>
                  <a:lnTo>
                    <a:pt x="27" y="42"/>
                  </a:lnTo>
                  <a:lnTo>
                    <a:pt x="72" y="42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9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6" y="13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2"/>
            <p:cNvSpPr>
              <a:spLocks/>
            </p:cNvSpPr>
            <p:nvPr/>
          </p:nvSpPr>
          <p:spPr bwMode="auto">
            <a:xfrm>
              <a:off x="9708200" y="5189911"/>
              <a:ext cx="59840" cy="58619"/>
            </a:xfrm>
            <a:custGeom>
              <a:avLst/>
              <a:gdLst>
                <a:gd name="T0" fmla="*/ 58 w 97"/>
                <a:gd name="T1" fmla="*/ 95 h 95"/>
                <a:gd name="T2" fmla="*/ 58 w 97"/>
                <a:gd name="T3" fmla="*/ 90 h 95"/>
                <a:gd name="T4" fmla="*/ 63 w 97"/>
                <a:gd name="T5" fmla="*/ 90 h 95"/>
                <a:gd name="T6" fmla="*/ 66 w 97"/>
                <a:gd name="T7" fmla="*/ 89 h 95"/>
                <a:gd name="T8" fmla="*/ 70 w 97"/>
                <a:gd name="T9" fmla="*/ 87 h 95"/>
                <a:gd name="T10" fmla="*/ 71 w 97"/>
                <a:gd name="T11" fmla="*/ 5 h 95"/>
                <a:gd name="T12" fmla="*/ 27 w 97"/>
                <a:gd name="T13" fmla="*/ 82 h 95"/>
                <a:gd name="T14" fmla="*/ 27 w 97"/>
                <a:gd name="T15" fmla="*/ 86 h 95"/>
                <a:gd name="T16" fmla="*/ 31 w 97"/>
                <a:gd name="T17" fmla="*/ 88 h 95"/>
                <a:gd name="T18" fmla="*/ 35 w 97"/>
                <a:gd name="T19" fmla="*/ 90 h 95"/>
                <a:gd name="T20" fmla="*/ 40 w 97"/>
                <a:gd name="T21" fmla="*/ 90 h 95"/>
                <a:gd name="T22" fmla="*/ 0 w 97"/>
                <a:gd name="T23" fmla="*/ 95 h 95"/>
                <a:gd name="T24" fmla="*/ 0 w 97"/>
                <a:gd name="T25" fmla="*/ 90 h 95"/>
                <a:gd name="T26" fmla="*/ 4 w 97"/>
                <a:gd name="T27" fmla="*/ 90 h 95"/>
                <a:gd name="T28" fmla="*/ 9 w 97"/>
                <a:gd name="T29" fmla="*/ 89 h 95"/>
                <a:gd name="T30" fmla="*/ 11 w 97"/>
                <a:gd name="T31" fmla="*/ 87 h 95"/>
                <a:gd name="T32" fmla="*/ 13 w 97"/>
                <a:gd name="T33" fmla="*/ 13 h 95"/>
                <a:gd name="T34" fmla="*/ 11 w 97"/>
                <a:gd name="T35" fmla="*/ 10 h 95"/>
                <a:gd name="T36" fmla="*/ 10 w 97"/>
                <a:gd name="T37" fmla="*/ 9 h 95"/>
                <a:gd name="T38" fmla="*/ 9 w 97"/>
                <a:gd name="T39" fmla="*/ 6 h 95"/>
                <a:gd name="T40" fmla="*/ 4 w 97"/>
                <a:gd name="T41" fmla="*/ 5 h 95"/>
                <a:gd name="T42" fmla="*/ 0 w 97"/>
                <a:gd name="T43" fmla="*/ 0 h 95"/>
                <a:gd name="T44" fmla="*/ 97 w 97"/>
                <a:gd name="T45" fmla="*/ 4 h 95"/>
                <a:gd name="T46" fmla="*/ 93 w 97"/>
                <a:gd name="T47" fmla="*/ 5 h 95"/>
                <a:gd name="T48" fmla="*/ 89 w 97"/>
                <a:gd name="T49" fmla="*/ 6 h 95"/>
                <a:gd name="T50" fmla="*/ 87 w 97"/>
                <a:gd name="T51" fmla="*/ 8 h 95"/>
                <a:gd name="T52" fmla="*/ 86 w 97"/>
                <a:gd name="T53" fmla="*/ 9 h 95"/>
                <a:gd name="T54" fmla="*/ 85 w 97"/>
                <a:gd name="T55" fmla="*/ 82 h 95"/>
                <a:gd name="T56" fmla="*/ 86 w 97"/>
                <a:gd name="T57" fmla="*/ 86 h 95"/>
                <a:gd name="T58" fmla="*/ 89 w 97"/>
                <a:gd name="T59" fmla="*/ 89 h 95"/>
                <a:gd name="T60" fmla="*/ 93 w 97"/>
                <a:gd name="T61" fmla="*/ 90 h 95"/>
                <a:gd name="T62" fmla="*/ 97 w 97"/>
                <a:gd name="T63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95">
                  <a:moveTo>
                    <a:pt x="97" y="95"/>
                  </a:moveTo>
                  <a:lnTo>
                    <a:pt x="58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1" y="82"/>
                  </a:lnTo>
                  <a:lnTo>
                    <a:pt x="71" y="5"/>
                  </a:lnTo>
                  <a:lnTo>
                    <a:pt x="27" y="5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8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5" y="13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7" y="90"/>
                  </a:lnTo>
                  <a:lnTo>
                    <a:pt x="97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"/>
            <p:cNvSpPr>
              <a:spLocks noEditPoints="1"/>
            </p:cNvSpPr>
            <p:nvPr/>
          </p:nvSpPr>
          <p:spPr bwMode="auto">
            <a:xfrm>
              <a:off x="9776589" y="5189911"/>
              <a:ext cx="43964" cy="58619"/>
            </a:xfrm>
            <a:custGeom>
              <a:avLst/>
              <a:gdLst>
                <a:gd name="T0" fmla="*/ 72 w 72"/>
                <a:gd name="T1" fmla="*/ 24 h 95"/>
                <a:gd name="T2" fmla="*/ 70 w 72"/>
                <a:gd name="T3" fmla="*/ 36 h 95"/>
                <a:gd name="T4" fmla="*/ 66 w 72"/>
                <a:gd name="T5" fmla="*/ 42 h 95"/>
                <a:gd name="T6" fmla="*/ 62 w 72"/>
                <a:gd name="T7" fmla="*/ 47 h 95"/>
                <a:gd name="T8" fmla="*/ 50 w 72"/>
                <a:gd name="T9" fmla="*/ 51 h 95"/>
                <a:gd name="T10" fmla="*/ 45 w 72"/>
                <a:gd name="T11" fmla="*/ 52 h 95"/>
                <a:gd name="T12" fmla="*/ 27 w 72"/>
                <a:gd name="T13" fmla="*/ 53 h 95"/>
                <a:gd name="T14" fmla="*/ 27 w 72"/>
                <a:gd name="T15" fmla="*/ 82 h 95"/>
                <a:gd name="T16" fmla="*/ 27 w 72"/>
                <a:gd name="T17" fmla="*/ 87 h 95"/>
                <a:gd name="T18" fmla="*/ 31 w 72"/>
                <a:gd name="T19" fmla="*/ 89 h 95"/>
                <a:gd name="T20" fmla="*/ 35 w 72"/>
                <a:gd name="T21" fmla="*/ 90 h 95"/>
                <a:gd name="T22" fmla="*/ 41 w 72"/>
                <a:gd name="T23" fmla="*/ 90 h 95"/>
                <a:gd name="T24" fmla="*/ 0 w 72"/>
                <a:gd name="T25" fmla="*/ 95 h 95"/>
                <a:gd name="T26" fmla="*/ 0 w 72"/>
                <a:gd name="T27" fmla="*/ 90 h 95"/>
                <a:gd name="T28" fmla="*/ 5 w 72"/>
                <a:gd name="T29" fmla="*/ 90 h 95"/>
                <a:gd name="T30" fmla="*/ 9 w 72"/>
                <a:gd name="T31" fmla="*/ 89 h 95"/>
                <a:gd name="T32" fmla="*/ 11 w 72"/>
                <a:gd name="T33" fmla="*/ 87 h 95"/>
                <a:gd name="T34" fmla="*/ 13 w 72"/>
                <a:gd name="T35" fmla="*/ 13 h 95"/>
                <a:gd name="T36" fmla="*/ 11 w 72"/>
                <a:gd name="T37" fmla="*/ 9 h 95"/>
                <a:gd name="T38" fmla="*/ 10 w 72"/>
                <a:gd name="T39" fmla="*/ 8 h 95"/>
                <a:gd name="T40" fmla="*/ 9 w 72"/>
                <a:gd name="T41" fmla="*/ 6 h 95"/>
                <a:gd name="T42" fmla="*/ 3 w 72"/>
                <a:gd name="T43" fmla="*/ 5 h 95"/>
                <a:gd name="T44" fmla="*/ 0 w 72"/>
                <a:gd name="T45" fmla="*/ 0 h 95"/>
                <a:gd name="T46" fmla="*/ 42 w 72"/>
                <a:gd name="T47" fmla="*/ 0 h 95"/>
                <a:gd name="T48" fmla="*/ 55 w 72"/>
                <a:gd name="T49" fmla="*/ 2 h 95"/>
                <a:gd name="T50" fmla="*/ 64 w 72"/>
                <a:gd name="T51" fmla="*/ 6 h 95"/>
                <a:gd name="T52" fmla="*/ 68 w 72"/>
                <a:gd name="T53" fmla="*/ 10 h 95"/>
                <a:gd name="T54" fmla="*/ 72 w 72"/>
                <a:gd name="T55" fmla="*/ 18 h 95"/>
                <a:gd name="T56" fmla="*/ 72 w 72"/>
                <a:gd name="T57" fmla="*/ 24 h 95"/>
                <a:gd name="T58" fmla="*/ 53 w 72"/>
                <a:gd name="T59" fmla="*/ 40 h 95"/>
                <a:gd name="T60" fmla="*/ 55 w 72"/>
                <a:gd name="T61" fmla="*/ 33 h 95"/>
                <a:gd name="T62" fmla="*/ 56 w 72"/>
                <a:gd name="T63" fmla="*/ 27 h 95"/>
                <a:gd name="T64" fmla="*/ 55 w 72"/>
                <a:gd name="T65" fmla="*/ 19 h 95"/>
                <a:gd name="T66" fmla="*/ 54 w 72"/>
                <a:gd name="T67" fmla="*/ 16 h 95"/>
                <a:gd name="T68" fmla="*/ 51 w 72"/>
                <a:gd name="T69" fmla="*/ 12 h 95"/>
                <a:gd name="T70" fmla="*/ 46 w 72"/>
                <a:gd name="T71" fmla="*/ 8 h 95"/>
                <a:gd name="T72" fmla="*/ 41 w 72"/>
                <a:gd name="T73" fmla="*/ 5 h 95"/>
                <a:gd name="T74" fmla="*/ 27 w 72"/>
                <a:gd name="T75" fmla="*/ 5 h 95"/>
                <a:gd name="T76" fmla="*/ 33 w 72"/>
                <a:gd name="T77" fmla="*/ 48 h 95"/>
                <a:gd name="T78" fmla="*/ 40 w 72"/>
                <a:gd name="T79" fmla="*/ 47 h 95"/>
                <a:gd name="T80" fmla="*/ 46 w 72"/>
                <a:gd name="T81" fmla="*/ 45 h 95"/>
                <a:gd name="T82" fmla="*/ 53 w 72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95">
                  <a:moveTo>
                    <a:pt x="72" y="24"/>
                  </a:move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6" y="42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56" y="49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5" y="52"/>
                  </a:lnTo>
                  <a:lnTo>
                    <a:pt x="38" y="53"/>
                  </a:lnTo>
                  <a:lnTo>
                    <a:pt x="27" y="53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9" y="88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8" y="10"/>
                  </a:lnTo>
                  <a:lnTo>
                    <a:pt x="71" y="13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4" y="16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1" y="5"/>
                  </a:lnTo>
                  <a:lnTo>
                    <a:pt x="37" y="5"/>
                  </a:lnTo>
                  <a:lnTo>
                    <a:pt x="27" y="5"/>
                  </a:lnTo>
                  <a:lnTo>
                    <a:pt x="27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0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9826660" y="5188690"/>
              <a:ext cx="56177" cy="61062"/>
            </a:xfrm>
            <a:custGeom>
              <a:avLst/>
              <a:gdLst>
                <a:gd name="T0" fmla="*/ 78 w 92"/>
                <a:gd name="T1" fmla="*/ 14 h 100"/>
                <a:gd name="T2" fmla="*/ 89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9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3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3 w 92"/>
                <a:gd name="T25" fmla="*/ 86 h 100"/>
                <a:gd name="T26" fmla="*/ 4 w 92"/>
                <a:gd name="T27" fmla="*/ 70 h 100"/>
                <a:gd name="T28" fmla="*/ 2 w 92"/>
                <a:gd name="T29" fmla="*/ 61 h 100"/>
                <a:gd name="T30" fmla="*/ 0 w 92"/>
                <a:gd name="T31" fmla="*/ 51 h 100"/>
                <a:gd name="T32" fmla="*/ 4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7 w 92"/>
                <a:gd name="T41" fmla="*/ 1 h 100"/>
                <a:gd name="T42" fmla="*/ 46 w 92"/>
                <a:gd name="T43" fmla="*/ 0 h 100"/>
                <a:gd name="T44" fmla="*/ 63 w 92"/>
                <a:gd name="T45" fmla="*/ 4 h 100"/>
                <a:gd name="T46" fmla="*/ 71 w 92"/>
                <a:gd name="T47" fmla="*/ 8 h 100"/>
                <a:gd name="T48" fmla="*/ 78 w 92"/>
                <a:gd name="T49" fmla="*/ 14 h 100"/>
                <a:gd name="T50" fmla="*/ 68 w 92"/>
                <a:gd name="T51" fmla="*/ 82 h 100"/>
                <a:gd name="T52" fmla="*/ 74 w 92"/>
                <a:gd name="T53" fmla="*/ 68 h 100"/>
                <a:gd name="T54" fmla="*/ 75 w 92"/>
                <a:gd name="T55" fmla="*/ 60 h 100"/>
                <a:gd name="T56" fmla="*/ 76 w 92"/>
                <a:gd name="T57" fmla="*/ 51 h 100"/>
                <a:gd name="T58" fmla="*/ 74 w 92"/>
                <a:gd name="T59" fmla="*/ 32 h 100"/>
                <a:gd name="T60" fmla="*/ 71 w 92"/>
                <a:gd name="T61" fmla="*/ 25 h 100"/>
                <a:gd name="T62" fmla="*/ 68 w 92"/>
                <a:gd name="T63" fmla="*/ 19 h 100"/>
                <a:gd name="T64" fmla="*/ 59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7 w 92"/>
                <a:gd name="T73" fmla="*/ 14 h 100"/>
                <a:gd name="T74" fmla="*/ 23 w 92"/>
                <a:gd name="T75" fmla="*/ 20 h 100"/>
                <a:gd name="T76" fmla="*/ 19 w 92"/>
                <a:gd name="T77" fmla="*/ 33 h 100"/>
                <a:gd name="T78" fmla="*/ 16 w 92"/>
                <a:gd name="T79" fmla="*/ 41 h 100"/>
                <a:gd name="T80" fmla="*/ 16 w 92"/>
                <a:gd name="T81" fmla="*/ 51 h 100"/>
                <a:gd name="T82" fmla="*/ 19 w 92"/>
                <a:gd name="T83" fmla="*/ 68 h 100"/>
                <a:gd name="T84" fmla="*/ 21 w 92"/>
                <a:gd name="T85" fmla="*/ 75 h 100"/>
                <a:gd name="T86" fmla="*/ 23 w 92"/>
                <a:gd name="T87" fmla="*/ 82 h 100"/>
                <a:gd name="T88" fmla="*/ 32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59 w 92"/>
                <a:gd name="T95" fmla="*/ 91 h 100"/>
                <a:gd name="T96" fmla="*/ 65 w 92"/>
                <a:gd name="T97" fmla="*/ 87 h 100"/>
                <a:gd name="T98" fmla="*/ 68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8" y="14"/>
                  </a:moveTo>
                  <a:lnTo>
                    <a:pt x="78" y="14"/>
                  </a:lnTo>
                  <a:lnTo>
                    <a:pt x="84" y="21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78" y="14"/>
                  </a:lnTo>
                  <a:close/>
                  <a:moveTo>
                    <a:pt x="68" y="82"/>
                  </a:moveTo>
                  <a:lnTo>
                    <a:pt x="68" y="82"/>
                  </a:lnTo>
                  <a:lnTo>
                    <a:pt x="71" y="75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5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5" y="41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3" y="14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8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0" y="27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6" y="4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8" y="60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75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8" y="87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5" y="87"/>
                  </a:lnTo>
                  <a:lnTo>
                    <a:pt x="68" y="82"/>
                  </a:lnTo>
                  <a:lnTo>
                    <a:pt x="68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/>
            <p:cNvSpPr>
              <a:spLocks/>
            </p:cNvSpPr>
            <p:nvPr/>
          </p:nvSpPr>
          <p:spPr bwMode="auto">
            <a:xfrm>
              <a:off x="9887721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0 h 95"/>
                <a:gd name="T28" fmla="*/ 0 w 118"/>
                <a:gd name="T29" fmla="*/ 95 h 95"/>
                <a:gd name="T30" fmla="*/ 0 w 118"/>
                <a:gd name="T31" fmla="*/ 90 h 95"/>
                <a:gd name="T32" fmla="*/ 7 w 118"/>
                <a:gd name="T33" fmla="*/ 89 h 95"/>
                <a:gd name="T34" fmla="*/ 11 w 118"/>
                <a:gd name="T35" fmla="*/ 87 h 95"/>
                <a:gd name="T36" fmla="*/ 15 w 118"/>
                <a:gd name="T37" fmla="*/ 81 h 95"/>
                <a:gd name="T38" fmla="*/ 16 w 118"/>
                <a:gd name="T39" fmla="*/ 68 h 95"/>
                <a:gd name="T40" fmla="*/ 16 w 118"/>
                <a:gd name="T41" fmla="*/ 19 h 95"/>
                <a:gd name="T42" fmla="*/ 15 w 118"/>
                <a:gd name="T43" fmla="*/ 12 h 95"/>
                <a:gd name="T44" fmla="*/ 11 w 118"/>
                <a:gd name="T45" fmla="*/ 9 h 95"/>
                <a:gd name="T46" fmla="*/ 7 w 118"/>
                <a:gd name="T47" fmla="*/ 5 h 95"/>
                <a:gd name="T48" fmla="*/ 1 w 118"/>
                <a:gd name="T49" fmla="*/ 0 h 95"/>
                <a:gd name="T50" fmla="*/ 61 w 118"/>
                <a:gd name="T51" fmla="*/ 72 h 95"/>
                <a:gd name="T52" fmla="*/ 84 w 118"/>
                <a:gd name="T53" fmla="*/ 11 h 95"/>
                <a:gd name="T54" fmla="*/ 86 w 118"/>
                <a:gd name="T55" fmla="*/ 4 h 95"/>
                <a:gd name="T56" fmla="*/ 118 w 118"/>
                <a:gd name="T57" fmla="*/ 0 h 95"/>
                <a:gd name="T58" fmla="*/ 118 w 118"/>
                <a:gd name="T59" fmla="*/ 4 h 95"/>
                <a:gd name="T60" fmla="*/ 113 w 118"/>
                <a:gd name="T61" fmla="*/ 5 h 95"/>
                <a:gd name="T62" fmla="*/ 109 w 118"/>
                <a:gd name="T63" fmla="*/ 6 h 95"/>
                <a:gd name="T64" fmla="*/ 105 w 118"/>
                <a:gd name="T65" fmla="*/ 9 h 95"/>
                <a:gd name="T66" fmla="*/ 105 w 118"/>
                <a:gd name="T67" fmla="*/ 13 h 95"/>
                <a:gd name="T68" fmla="*/ 105 w 118"/>
                <a:gd name="T69" fmla="*/ 82 h 95"/>
                <a:gd name="T70" fmla="*/ 105 w 118"/>
                <a:gd name="T71" fmla="*/ 86 h 95"/>
                <a:gd name="T72" fmla="*/ 109 w 118"/>
                <a:gd name="T73" fmla="*/ 89 h 95"/>
                <a:gd name="T74" fmla="*/ 113 w 118"/>
                <a:gd name="T75" fmla="*/ 90 h 95"/>
                <a:gd name="T76" fmla="*/ 118 w 118"/>
                <a:gd name="T7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9" y="88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/>
            <p:cNvSpPr>
              <a:spLocks/>
            </p:cNvSpPr>
            <p:nvPr/>
          </p:nvSpPr>
          <p:spPr bwMode="auto">
            <a:xfrm>
              <a:off x="9963438" y="5189911"/>
              <a:ext cx="51292" cy="58619"/>
            </a:xfrm>
            <a:custGeom>
              <a:avLst/>
              <a:gdLst>
                <a:gd name="T0" fmla="*/ 83 w 83"/>
                <a:gd name="T1" fmla="*/ 26 h 95"/>
                <a:gd name="T2" fmla="*/ 79 w 83"/>
                <a:gd name="T3" fmla="*/ 26 h 95"/>
                <a:gd name="T4" fmla="*/ 79 w 83"/>
                <a:gd name="T5" fmla="*/ 26 h 95"/>
                <a:gd name="T6" fmla="*/ 77 w 83"/>
                <a:gd name="T7" fmla="*/ 20 h 95"/>
                <a:gd name="T8" fmla="*/ 77 w 83"/>
                <a:gd name="T9" fmla="*/ 20 h 95"/>
                <a:gd name="T10" fmla="*/ 73 w 83"/>
                <a:gd name="T11" fmla="*/ 13 h 95"/>
                <a:gd name="T12" fmla="*/ 73 w 83"/>
                <a:gd name="T13" fmla="*/ 13 h 95"/>
                <a:gd name="T14" fmla="*/ 69 w 83"/>
                <a:gd name="T15" fmla="*/ 9 h 95"/>
                <a:gd name="T16" fmla="*/ 69 w 83"/>
                <a:gd name="T17" fmla="*/ 9 h 95"/>
                <a:gd name="T18" fmla="*/ 66 w 83"/>
                <a:gd name="T19" fmla="*/ 6 h 95"/>
                <a:gd name="T20" fmla="*/ 64 w 83"/>
                <a:gd name="T21" fmla="*/ 5 h 95"/>
                <a:gd name="T22" fmla="*/ 64 w 83"/>
                <a:gd name="T23" fmla="*/ 5 h 95"/>
                <a:gd name="T24" fmla="*/ 58 w 83"/>
                <a:gd name="T25" fmla="*/ 5 h 95"/>
                <a:gd name="T26" fmla="*/ 58 w 83"/>
                <a:gd name="T27" fmla="*/ 5 h 95"/>
                <a:gd name="T28" fmla="*/ 52 w 83"/>
                <a:gd name="T29" fmla="*/ 5 h 95"/>
                <a:gd name="T30" fmla="*/ 49 w 83"/>
                <a:gd name="T31" fmla="*/ 5 h 95"/>
                <a:gd name="T32" fmla="*/ 49 w 83"/>
                <a:gd name="T33" fmla="*/ 81 h 95"/>
                <a:gd name="T34" fmla="*/ 49 w 83"/>
                <a:gd name="T35" fmla="*/ 81 h 95"/>
                <a:gd name="T36" fmla="*/ 50 w 83"/>
                <a:gd name="T37" fmla="*/ 86 h 95"/>
                <a:gd name="T38" fmla="*/ 50 w 83"/>
                <a:gd name="T39" fmla="*/ 86 h 95"/>
                <a:gd name="T40" fmla="*/ 51 w 83"/>
                <a:gd name="T41" fmla="*/ 87 h 95"/>
                <a:gd name="T42" fmla="*/ 54 w 83"/>
                <a:gd name="T43" fmla="*/ 88 h 95"/>
                <a:gd name="T44" fmla="*/ 54 w 83"/>
                <a:gd name="T45" fmla="*/ 88 h 95"/>
                <a:gd name="T46" fmla="*/ 58 w 83"/>
                <a:gd name="T47" fmla="*/ 89 h 95"/>
                <a:gd name="T48" fmla="*/ 58 w 83"/>
                <a:gd name="T49" fmla="*/ 89 h 95"/>
                <a:gd name="T50" fmla="*/ 64 w 83"/>
                <a:gd name="T51" fmla="*/ 90 h 95"/>
                <a:gd name="T52" fmla="*/ 64 w 83"/>
                <a:gd name="T53" fmla="*/ 95 h 95"/>
                <a:gd name="T54" fmla="*/ 19 w 83"/>
                <a:gd name="T55" fmla="*/ 95 h 95"/>
                <a:gd name="T56" fmla="*/ 19 w 83"/>
                <a:gd name="T57" fmla="*/ 90 h 95"/>
                <a:gd name="T58" fmla="*/ 19 w 83"/>
                <a:gd name="T59" fmla="*/ 90 h 95"/>
                <a:gd name="T60" fmla="*/ 25 w 83"/>
                <a:gd name="T61" fmla="*/ 90 h 95"/>
                <a:gd name="T62" fmla="*/ 25 w 83"/>
                <a:gd name="T63" fmla="*/ 90 h 95"/>
                <a:gd name="T64" fmla="*/ 31 w 83"/>
                <a:gd name="T65" fmla="*/ 89 h 95"/>
                <a:gd name="T66" fmla="*/ 31 w 83"/>
                <a:gd name="T67" fmla="*/ 89 h 95"/>
                <a:gd name="T68" fmla="*/ 34 w 83"/>
                <a:gd name="T69" fmla="*/ 87 h 95"/>
                <a:gd name="T70" fmla="*/ 34 w 83"/>
                <a:gd name="T71" fmla="*/ 87 h 95"/>
                <a:gd name="T72" fmla="*/ 34 w 83"/>
                <a:gd name="T73" fmla="*/ 82 h 95"/>
                <a:gd name="T74" fmla="*/ 34 w 83"/>
                <a:gd name="T75" fmla="*/ 5 h 95"/>
                <a:gd name="T76" fmla="*/ 31 w 83"/>
                <a:gd name="T77" fmla="*/ 5 h 95"/>
                <a:gd name="T78" fmla="*/ 31 w 83"/>
                <a:gd name="T79" fmla="*/ 5 h 95"/>
                <a:gd name="T80" fmla="*/ 26 w 83"/>
                <a:gd name="T81" fmla="*/ 5 h 95"/>
                <a:gd name="T82" fmla="*/ 26 w 83"/>
                <a:gd name="T83" fmla="*/ 5 h 95"/>
                <a:gd name="T84" fmla="*/ 19 w 83"/>
                <a:gd name="T85" fmla="*/ 5 h 95"/>
                <a:gd name="T86" fmla="*/ 19 w 83"/>
                <a:gd name="T87" fmla="*/ 5 h 95"/>
                <a:gd name="T88" fmla="*/ 17 w 83"/>
                <a:gd name="T89" fmla="*/ 6 h 95"/>
                <a:gd name="T90" fmla="*/ 15 w 83"/>
                <a:gd name="T91" fmla="*/ 9 h 95"/>
                <a:gd name="T92" fmla="*/ 15 w 83"/>
                <a:gd name="T93" fmla="*/ 9 h 95"/>
                <a:gd name="T94" fmla="*/ 11 w 83"/>
                <a:gd name="T95" fmla="*/ 13 h 95"/>
                <a:gd name="T96" fmla="*/ 11 w 83"/>
                <a:gd name="T97" fmla="*/ 13 h 95"/>
                <a:gd name="T98" fmla="*/ 7 w 83"/>
                <a:gd name="T99" fmla="*/ 20 h 95"/>
                <a:gd name="T100" fmla="*/ 7 w 83"/>
                <a:gd name="T101" fmla="*/ 20 h 95"/>
                <a:gd name="T102" fmla="*/ 6 w 83"/>
                <a:gd name="T103" fmla="*/ 26 h 95"/>
                <a:gd name="T104" fmla="*/ 0 w 83"/>
                <a:gd name="T105" fmla="*/ 26 h 95"/>
                <a:gd name="T106" fmla="*/ 0 w 83"/>
                <a:gd name="T107" fmla="*/ 0 h 95"/>
                <a:gd name="T108" fmla="*/ 83 w 83"/>
                <a:gd name="T109" fmla="*/ 0 h 95"/>
                <a:gd name="T110" fmla="*/ 83 w 83"/>
                <a:gd name="T111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95">
                  <a:moveTo>
                    <a:pt x="83" y="26"/>
                  </a:moveTo>
                  <a:lnTo>
                    <a:pt x="79" y="26"/>
                  </a:lnTo>
                  <a:lnTo>
                    <a:pt x="79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6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2" y="5"/>
                  </a:lnTo>
                  <a:lnTo>
                    <a:pt x="49" y="5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1" y="87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64" y="90"/>
                  </a:lnTo>
                  <a:lnTo>
                    <a:pt x="64" y="95"/>
                  </a:lnTo>
                  <a:lnTo>
                    <a:pt x="19" y="95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4" y="82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/>
            <p:cNvSpPr>
              <a:spLocks noEditPoints="1"/>
            </p:cNvSpPr>
            <p:nvPr/>
          </p:nvSpPr>
          <p:spPr bwMode="auto">
            <a:xfrm>
              <a:off x="10018393" y="5188690"/>
              <a:ext cx="56177" cy="61062"/>
            </a:xfrm>
            <a:custGeom>
              <a:avLst/>
              <a:gdLst>
                <a:gd name="T0" fmla="*/ 79 w 92"/>
                <a:gd name="T1" fmla="*/ 14 h 100"/>
                <a:gd name="T2" fmla="*/ 88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8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4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4 w 92"/>
                <a:gd name="T25" fmla="*/ 86 h 100"/>
                <a:gd name="T26" fmla="*/ 4 w 92"/>
                <a:gd name="T27" fmla="*/ 70 h 100"/>
                <a:gd name="T28" fmla="*/ 1 w 92"/>
                <a:gd name="T29" fmla="*/ 61 h 100"/>
                <a:gd name="T30" fmla="*/ 0 w 92"/>
                <a:gd name="T31" fmla="*/ 51 h 100"/>
                <a:gd name="T32" fmla="*/ 5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8 w 92"/>
                <a:gd name="T41" fmla="*/ 1 h 100"/>
                <a:gd name="T42" fmla="*/ 46 w 92"/>
                <a:gd name="T43" fmla="*/ 0 h 100"/>
                <a:gd name="T44" fmla="*/ 64 w 92"/>
                <a:gd name="T45" fmla="*/ 4 h 100"/>
                <a:gd name="T46" fmla="*/ 72 w 92"/>
                <a:gd name="T47" fmla="*/ 8 h 100"/>
                <a:gd name="T48" fmla="*/ 79 w 92"/>
                <a:gd name="T49" fmla="*/ 14 h 100"/>
                <a:gd name="T50" fmla="*/ 69 w 92"/>
                <a:gd name="T51" fmla="*/ 82 h 100"/>
                <a:gd name="T52" fmla="*/ 75 w 92"/>
                <a:gd name="T53" fmla="*/ 68 h 100"/>
                <a:gd name="T54" fmla="*/ 76 w 92"/>
                <a:gd name="T55" fmla="*/ 60 h 100"/>
                <a:gd name="T56" fmla="*/ 76 w 92"/>
                <a:gd name="T57" fmla="*/ 51 h 100"/>
                <a:gd name="T58" fmla="*/ 73 w 92"/>
                <a:gd name="T59" fmla="*/ 32 h 100"/>
                <a:gd name="T60" fmla="*/ 71 w 92"/>
                <a:gd name="T61" fmla="*/ 25 h 100"/>
                <a:gd name="T62" fmla="*/ 69 w 92"/>
                <a:gd name="T63" fmla="*/ 19 h 100"/>
                <a:gd name="T64" fmla="*/ 58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8 w 92"/>
                <a:gd name="T73" fmla="*/ 14 h 100"/>
                <a:gd name="T74" fmla="*/ 23 w 92"/>
                <a:gd name="T75" fmla="*/ 20 h 100"/>
                <a:gd name="T76" fmla="*/ 18 w 92"/>
                <a:gd name="T77" fmla="*/ 33 h 100"/>
                <a:gd name="T78" fmla="*/ 17 w 92"/>
                <a:gd name="T79" fmla="*/ 41 h 100"/>
                <a:gd name="T80" fmla="*/ 17 w 92"/>
                <a:gd name="T81" fmla="*/ 51 h 100"/>
                <a:gd name="T82" fmla="*/ 18 w 92"/>
                <a:gd name="T83" fmla="*/ 68 h 100"/>
                <a:gd name="T84" fmla="*/ 21 w 92"/>
                <a:gd name="T85" fmla="*/ 75 h 100"/>
                <a:gd name="T86" fmla="*/ 24 w 92"/>
                <a:gd name="T87" fmla="*/ 82 h 100"/>
                <a:gd name="T88" fmla="*/ 33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60 w 92"/>
                <a:gd name="T95" fmla="*/ 91 h 100"/>
                <a:gd name="T96" fmla="*/ 64 w 92"/>
                <a:gd name="T97" fmla="*/ 87 h 100"/>
                <a:gd name="T98" fmla="*/ 69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9" y="14"/>
                  </a:moveTo>
                  <a:lnTo>
                    <a:pt x="79" y="14"/>
                  </a:lnTo>
                  <a:lnTo>
                    <a:pt x="84" y="21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8" y="71"/>
                  </a:lnTo>
                  <a:lnTo>
                    <a:pt x="88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39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79" y="14"/>
                  </a:lnTo>
                  <a:close/>
                  <a:moveTo>
                    <a:pt x="69" y="82"/>
                  </a:moveTo>
                  <a:lnTo>
                    <a:pt x="69" y="82"/>
                  </a:lnTo>
                  <a:lnTo>
                    <a:pt x="7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6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41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71" y="25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4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8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7" y="4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60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21" y="75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8" y="87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9" y="82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8"/>
            <p:cNvSpPr>
              <a:spLocks noEditPoints="1"/>
            </p:cNvSpPr>
            <p:nvPr/>
          </p:nvSpPr>
          <p:spPr bwMode="auto">
            <a:xfrm>
              <a:off x="10081897" y="5189911"/>
              <a:ext cx="43964" cy="58619"/>
            </a:xfrm>
            <a:custGeom>
              <a:avLst/>
              <a:gdLst>
                <a:gd name="T0" fmla="*/ 73 w 73"/>
                <a:gd name="T1" fmla="*/ 24 h 95"/>
                <a:gd name="T2" fmla="*/ 71 w 73"/>
                <a:gd name="T3" fmla="*/ 36 h 95"/>
                <a:gd name="T4" fmla="*/ 68 w 73"/>
                <a:gd name="T5" fmla="*/ 42 h 95"/>
                <a:gd name="T6" fmla="*/ 63 w 73"/>
                <a:gd name="T7" fmla="*/ 47 h 95"/>
                <a:gd name="T8" fmla="*/ 52 w 73"/>
                <a:gd name="T9" fmla="*/ 51 h 95"/>
                <a:gd name="T10" fmla="*/ 45 w 73"/>
                <a:gd name="T11" fmla="*/ 52 h 95"/>
                <a:gd name="T12" fmla="*/ 28 w 73"/>
                <a:gd name="T13" fmla="*/ 53 h 95"/>
                <a:gd name="T14" fmla="*/ 28 w 73"/>
                <a:gd name="T15" fmla="*/ 82 h 95"/>
                <a:gd name="T16" fmla="*/ 29 w 73"/>
                <a:gd name="T17" fmla="*/ 87 h 95"/>
                <a:gd name="T18" fmla="*/ 32 w 73"/>
                <a:gd name="T19" fmla="*/ 89 h 95"/>
                <a:gd name="T20" fmla="*/ 36 w 73"/>
                <a:gd name="T21" fmla="*/ 90 h 95"/>
                <a:gd name="T22" fmla="*/ 41 w 73"/>
                <a:gd name="T23" fmla="*/ 90 h 95"/>
                <a:gd name="T24" fmla="*/ 1 w 73"/>
                <a:gd name="T25" fmla="*/ 95 h 95"/>
                <a:gd name="T26" fmla="*/ 1 w 73"/>
                <a:gd name="T27" fmla="*/ 90 h 95"/>
                <a:gd name="T28" fmla="*/ 6 w 73"/>
                <a:gd name="T29" fmla="*/ 90 h 95"/>
                <a:gd name="T30" fmla="*/ 9 w 73"/>
                <a:gd name="T31" fmla="*/ 89 h 95"/>
                <a:gd name="T32" fmla="*/ 13 w 73"/>
                <a:gd name="T33" fmla="*/ 87 h 95"/>
                <a:gd name="T34" fmla="*/ 14 w 73"/>
                <a:gd name="T35" fmla="*/ 13 h 95"/>
                <a:gd name="T36" fmla="*/ 13 w 73"/>
                <a:gd name="T37" fmla="*/ 9 h 95"/>
                <a:gd name="T38" fmla="*/ 12 w 73"/>
                <a:gd name="T39" fmla="*/ 8 h 95"/>
                <a:gd name="T40" fmla="*/ 9 w 73"/>
                <a:gd name="T41" fmla="*/ 6 h 95"/>
                <a:gd name="T42" fmla="*/ 5 w 73"/>
                <a:gd name="T43" fmla="*/ 5 h 95"/>
                <a:gd name="T44" fmla="*/ 0 w 73"/>
                <a:gd name="T45" fmla="*/ 0 h 95"/>
                <a:gd name="T46" fmla="*/ 44 w 73"/>
                <a:gd name="T47" fmla="*/ 0 h 95"/>
                <a:gd name="T48" fmla="*/ 56 w 73"/>
                <a:gd name="T49" fmla="*/ 2 h 95"/>
                <a:gd name="T50" fmla="*/ 65 w 73"/>
                <a:gd name="T51" fmla="*/ 6 h 95"/>
                <a:gd name="T52" fmla="*/ 69 w 73"/>
                <a:gd name="T53" fmla="*/ 10 h 95"/>
                <a:gd name="T54" fmla="*/ 73 w 73"/>
                <a:gd name="T55" fmla="*/ 18 h 95"/>
                <a:gd name="T56" fmla="*/ 73 w 73"/>
                <a:gd name="T57" fmla="*/ 24 h 95"/>
                <a:gd name="T58" fmla="*/ 53 w 73"/>
                <a:gd name="T59" fmla="*/ 40 h 95"/>
                <a:gd name="T60" fmla="*/ 56 w 73"/>
                <a:gd name="T61" fmla="*/ 33 h 95"/>
                <a:gd name="T62" fmla="*/ 57 w 73"/>
                <a:gd name="T63" fmla="*/ 27 h 95"/>
                <a:gd name="T64" fmla="*/ 56 w 73"/>
                <a:gd name="T65" fmla="*/ 19 h 95"/>
                <a:gd name="T66" fmla="*/ 55 w 73"/>
                <a:gd name="T67" fmla="*/ 16 h 95"/>
                <a:gd name="T68" fmla="*/ 53 w 73"/>
                <a:gd name="T69" fmla="*/ 12 h 95"/>
                <a:gd name="T70" fmla="*/ 47 w 73"/>
                <a:gd name="T71" fmla="*/ 8 h 95"/>
                <a:gd name="T72" fmla="*/ 43 w 73"/>
                <a:gd name="T73" fmla="*/ 5 h 95"/>
                <a:gd name="T74" fmla="*/ 28 w 73"/>
                <a:gd name="T75" fmla="*/ 5 h 95"/>
                <a:gd name="T76" fmla="*/ 34 w 73"/>
                <a:gd name="T77" fmla="*/ 48 h 95"/>
                <a:gd name="T78" fmla="*/ 41 w 73"/>
                <a:gd name="T79" fmla="*/ 47 h 95"/>
                <a:gd name="T80" fmla="*/ 46 w 73"/>
                <a:gd name="T81" fmla="*/ 45 h 95"/>
                <a:gd name="T82" fmla="*/ 53 w 73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95">
                  <a:moveTo>
                    <a:pt x="73" y="24"/>
                  </a:moveTo>
                  <a:lnTo>
                    <a:pt x="73" y="24"/>
                  </a:lnTo>
                  <a:lnTo>
                    <a:pt x="73" y="30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57" y="49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45" y="52"/>
                  </a:lnTo>
                  <a:lnTo>
                    <a:pt x="39" y="53"/>
                  </a:lnTo>
                  <a:lnTo>
                    <a:pt x="28" y="53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1" y="95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4" y="82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3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9" y="10"/>
                  </a:lnTo>
                  <a:lnTo>
                    <a:pt x="71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3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5" y="16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7" y="5"/>
                  </a:lnTo>
                  <a:lnTo>
                    <a:pt x="28" y="5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51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/>
            <p:cNvSpPr>
              <a:spLocks/>
            </p:cNvSpPr>
            <p:nvPr/>
          </p:nvSpPr>
          <p:spPr bwMode="auto">
            <a:xfrm>
              <a:off x="10131968" y="5189911"/>
              <a:ext cx="45185" cy="58619"/>
            </a:xfrm>
            <a:custGeom>
              <a:avLst/>
              <a:gdLst>
                <a:gd name="T0" fmla="*/ 73 w 73"/>
                <a:gd name="T1" fmla="*/ 26 h 95"/>
                <a:gd name="T2" fmla="*/ 68 w 73"/>
                <a:gd name="T3" fmla="*/ 26 h 95"/>
                <a:gd name="T4" fmla="*/ 68 w 73"/>
                <a:gd name="T5" fmla="*/ 26 h 95"/>
                <a:gd name="T6" fmla="*/ 66 w 73"/>
                <a:gd name="T7" fmla="*/ 21 h 95"/>
                <a:gd name="T8" fmla="*/ 66 w 73"/>
                <a:gd name="T9" fmla="*/ 21 h 95"/>
                <a:gd name="T10" fmla="*/ 63 w 73"/>
                <a:gd name="T11" fmla="*/ 14 h 95"/>
                <a:gd name="T12" fmla="*/ 63 w 73"/>
                <a:gd name="T13" fmla="*/ 14 h 95"/>
                <a:gd name="T14" fmla="*/ 58 w 73"/>
                <a:gd name="T15" fmla="*/ 9 h 95"/>
                <a:gd name="T16" fmla="*/ 58 w 73"/>
                <a:gd name="T17" fmla="*/ 9 h 95"/>
                <a:gd name="T18" fmla="*/ 56 w 73"/>
                <a:gd name="T19" fmla="*/ 6 h 95"/>
                <a:gd name="T20" fmla="*/ 54 w 73"/>
                <a:gd name="T21" fmla="*/ 5 h 95"/>
                <a:gd name="T22" fmla="*/ 54 w 73"/>
                <a:gd name="T23" fmla="*/ 5 h 95"/>
                <a:gd name="T24" fmla="*/ 48 w 73"/>
                <a:gd name="T25" fmla="*/ 5 h 95"/>
                <a:gd name="T26" fmla="*/ 48 w 73"/>
                <a:gd name="T27" fmla="*/ 5 h 95"/>
                <a:gd name="T28" fmla="*/ 41 w 73"/>
                <a:gd name="T29" fmla="*/ 5 h 95"/>
                <a:gd name="T30" fmla="*/ 27 w 73"/>
                <a:gd name="T31" fmla="*/ 5 h 95"/>
                <a:gd name="T32" fmla="*/ 27 w 73"/>
                <a:gd name="T33" fmla="*/ 81 h 95"/>
                <a:gd name="T34" fmla="*/ 27 w 73"/>
                <a:gd name="T35" fmla="*/ 81 h 95"/>
                <a:gd name="T36" fmla="*/ 28 w 73"/>
                <a:gd name="T37" fmla="*/ 86 h 95"/>
                <a:gd name="T38" fmla="*/ 28 w 73"/>
                <a:gd name="T39" fmla="*/ 86 h 95"/>
                <a:gd name="T40" fmla="*/ 32 w 73"/>
                <a:gd name="T41" fmla="*/ 88 h 95"/>
                <a:gd name="T42" fmla="*/ 32 w 73"/>
                <a:gd name="T43" fmla="*/ 88 h 95"/>
                <a:gd name="T44" fmla="*/ 36 w 73"/>
                <a:gd name="T45" fmla="*/ 89 h 95"/>
                <a:gd name="T46" fmla="*/ 36 w 73"/>
                <a:gd name="T47" fmla="*/ 89 h 95"/>
                <a:gd name="T48" fmla="*/ 42 w 73"/>
                <a:gd name="T49" fmla="*/ 90 h 95"/>
                <a:gd name="T50" fmla="*/ 42 w 73"/>
                <a:gd name="T51" fmla="*/ 95 h 95"/>
                <a:gd name="T52" fmla="*/ 0 w 73"/>
                <a:gd name="T53" fmla="*/ 95 h 95"/>
                <a:gd name="T54" fmla="*/ 0 w 73"/>
                <a:gd name="T55" fmla="*/ 90 h 95"/>
                <a:gd name="T56" fmla="*/ 0 w 73"/>
                <a:gd name="T57" fmla="*/ 90 h 95"/>
                <a:gd name="T58" fmla="*/ 5 w 73"/>
                <a:gd name="T59" fmla="*/ 90 h 95"/>
                <a:gd name="T60" fmla="*/ 5 w 73"/>
                <a:gd name="T61" fmla="*/ 90 h 95"/>
                <a:gd name="T62" fmla="*/ 10 w 73"/>
                <a:gd name="T63" fmla="*/ 89 h 95"/>
                <a:gd name="T64" fmla="*/ 10 w 73"/>
                <a:gd name="T65" fmla="*/ 89 h 95"/>
                <a:gd name="T66" fmla="*/ 12 w 73"/>
                <a:gd name="T67" fmla="*/ 87 h 95"/>
                <a:gd name="T68" fmla="*/ 12 w 73"/>
                <a:gd name="T69" fmla="*/ 87 h 95"/>
                <a:gd name="T70" fmla="*/ 13 w 73"/>
                <a:gd name="T71" fmla="*/ 82 h 95"/>
                <a:gd name="T72" fmla="*/ 13 w 73"/>
                <a:gd name="T73" fmla="*/ 13 h 95"/>
                <a:gd name="T74" fmla="*/ 13 w 73"/>
                <a:gd name="T75" fmla="*/ 13 h 95"/>
                <a:gd name="T76" fmla="*/ 12 w 73"/>
                <a:gd name="T77" fmla="*/ 10 h 95"/>
                <a:gd name="T78" fmla="*/ 12 w 73"/>
                <a:gd name="T79" fmla="*/ 10 h 95"/>
                <a:gd name="T80" fmla="*/ 11 w 73"/>
                <a:gd name="T81" fmla="*/ 9 h 95"/>
                <a:gd name="T82" fmla="*/ 10 w 73"/>
                <a:gd name="T83" fmla="*/ 6 h 95"/>
                <a:gd name="T84" fmla="*/ 10 w 73"/>
                <a:gd name="T85" fmla="*/ 6 h 95"/>
                <a:gd name="T86" fmla="*/ 4 w 73"/>
                <a:gd name="T87" fmla="*/ 5 h 95"/>
                <a:gd name="T88" fmla="*/ 4 w 73"/>
                <a:gd name="T89" fmla="*/ 5 h 95"/>
                <a:gd name="T90" fmla="*/ 0 w 73"/>
                <a:gd name="T91" fmla="*/ 4 h 95"/>
                <a:gd name="T92" fmla="*/ 0 w 73"/>
                <a:gd name="T93" fmla="*/ 0 h 95"/>
                <a:gd name="T94" fmla="*/ 73 w 73"/>
                <a:gd name="T95" fmla="*/ 0 h 95"/>
                <a:gd name="T96" fmla="*/ 73 w 73"/>
                <a:gd name="T97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95">
                  <a:moveTo>
                    <a:pt x="73" y="26"/>
                  </a:moveTo>
                  <a:lnTo>
                    <a:pt x="68" y="26"/>
                  </a:lnTo>
                  <a:lnTo>
                    <a:pt x="68" y="26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6" y="6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42" y="90"/>
                  </a:lnTo>
                  <a:lnTo>
                    <a:pt x="42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0"/>
            <p:cNvSpPr>
              <a:spLocks noEditPoints="1"/>
            </p:cNvSpPr>
            <p:nvPr/>
          </p:nvSpPr>
          <p:spPr bwMode="auto">
            <a:xfrm>
              <a:off x="9703315" y="5274176"/>
              <a:ext cx="24425" cy="31752"/>
            </a:xfrm>
            <a:custGeom>
              <a:avLst/>
              <a:gdLst>
                <a:gd name="T0" fmla="*/ 40 w 40"/>
                <a:gd name="T1" fmla="*/ 13 h 53"/>
                <a:gd name="T2" fmla="*/ 38 w 40"/>
                <a:gd name="T3" fmla="*/ 21 h 53"/>
                <a:gd name="T4" fmla="*/ 36 w 40"/>
                <a:gd name="T5" fmla="*/ 23 h 53"/>
                <a:gd name="T6" fmla="*/ 33 w 40"/>
                <a:gd name="T7" fmla="*/ 25 h 53"/>
                <a:gd name="T8" fmla="*/ 27 w 40"/>
                <a:gd name="T9" fmla="*/ 29 h 53"/>
                <a:gd name="T10" fmla="*/ 15 w 40"/>
                <a:gd name="T11" fmla="*/ 30 h 53"/>
                <a:gd name="T12" fmla="*/ 15 w 40"/>
                <a:gd name="T13" fmla="*/ 45 h 53"/>
                <a:gd name="T14" fmla="*/ 15 w 40"/>
                <a:gd name="T15" fmla="*/ 47 h 53"/>
                <a:gd name="T16" fmla="*/ 17 w 40"/>
                <a:gd name="T17" fmla="*/ 49 h 53"/>
                <a:gd name="T18" fmla="*/ 19 w 40"/>
                <a:gd name="T19" fmla="*/ 49 h 53"/>
                <a:gd name="T20" fmla="*/ 22 w 40"/>
                <a:gd name="T21" fmla="*/ 53 h 53"/>
                <a:gd name="T22" fmla="*/ 0 w 40"/>
                <a:gd name="T23" fmla="*/ 49 h 53"/>
                <a:gd name="T24" fmla="*/ 2 w 40"/>
                <a:gd name="T25" fmla="*/ 49 h 53"/>
                <a:gd name="T26" fmla="*/ 4 w 40"/>
                <a:gd name="T27" fmla="*/ 49 h 53"/>
                <a:gd name="T28" fmla="*/ 7 w 40"/>
                <a:gd name="T29" fmla="*/ 47 h 53"/>
                <a:gd name="T30" fmla="*/ 7 w 40"/>
                <a:gd name="T31" fmla="*/ 45 h 53"/>
                <a:gd name="T32" fmla="*/ 7 w 40"/>
                <a:gd name="T33" fmla="*/ 8 h 53"/>
                <a:gd name="T34" fmla="*/ 7 w 40"/>
                <a:gd name="T35" fmla="*/ 6 h 53"/>
                <a:gd name="T36" fmla="*/ 4 w 40"/>
                <a:gd name="T37" fmla="*/ 4 h 53"/>
                <a:gd name="T38" fmla="*/ 2 w 40"/>
                <a:gd name="T39" fmla="*/ 4 h 53"/>
                <a:gd name="T40" fmla="*/ 0 w 40"/>
                <a:gd name="T41" fmla="*/ 0 h 53"/>
                <a:gd name="T42" fmla="*/ 23 w 40"/>
                <a:gd name="T43" fmla="*/ 0 h 53"/>
                <a:gd name="T44" fmla="*/ 35 w 40"/>
                <a:gd name="T45" fmla="*/ 4 h 53"/>
                <a:gd name="T46" fmla="*/ 39 w 40"/>
                <a:gd name="T47" fmla="*/ 8 h 53"/>
                <a:gd name="T48" fmla="*/ 40 w 40"/>
                <a:gd name="T49" fmla="*/ 13 h 53"/>
                <a:gd name="T50" fmla="*/ 28 w 40"/>
                <a:gd name="T51" fmla="*/ 22 h 53"/>
                <a:gd name="T52" fmla="*/ 30 w 40"/>
                <a:gd name="T53" fmla="*/ 18 h 53"/>
                <a:gd name="T54" fmla="*/ 31 w 40"/>
                <a:gd name="T55" fmla="*/ 15 h 53"/>
                <a:gd name="T56" fmla="*/ 30 w 40"/>
                <a:gd name="T57" fmla="*/ 10 h 53"/>
                <a:gd name="T58" fmla="*/ 28 w 40"/>
                <a:gd name="T59" fmla="*/ 7 h 53"/>
                <a:gd name="T60" fmla="*/ 25 w 40"/>
                <a:gd name="T61" fmla="*/ 5 h 53"/>
                <a:gd name="T62" fmla="*/ 15 w 40"/>
                <a:gd name="T63" fmla="*/ 4 h 53"/>
                <a:gd name="T64" fmla="*/ 18 w 40"/>
                <a:gd name="T65" fmla="*/ 26 h 53"/>
                <a:gd name="T66" fmla="*/ 22 w 40"/>
                <a:gd name="T67" fmla="*/ 26 h 53"/>
                <a:gd name="T68" fmla="*/ 25 w 40"/>
                <a:gd name="T69" fmla="*/ 25 h 53"/>
                <a:gd name="T70" fmla="*/ 28 w 40"/>
                <a:gd name="T7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" h="53">
                  <a:moveTo>
                    <a:pt x="40" y="13"/>
                  </a:moveTo>
                  <a:lnTo>
                    <a:pt x="40" y="13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9" y="8"/>
                  </a:lnTo>
                  <a:lnTo>
                    <a:pt x="40" y="13"/>
                  </a:lnTo>
                  <a:lnTo>
                    <a:pt x="40" y="13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2"/>
                  </a:lnTo>
                  <a:lnTo>
                    <a:pt x="28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1"/>
            <p:cNvSpPr>
              <a:spLocks noEditPoints="1"/>
            </p:cNvSpPr>
            <p:nvPr/>
          </p:nvSpPr>
          <p:spPr bwMode="auto">
            <a:xfrm>
              <a:off x="9746058" y="5272954"/>
              <a:ext cx="31752" cy="34195"/>
            </a:xfrm>
            <a:custGeom>
              <a:avLst/>
              <a:gdLst>
                <a:gd name="T0" fmla="*/ 42 w 50"/>
                <a:gd name="T1" fmla="*/ 8 h 55"/>
                <a:gd name="T2" fmla="*/ 48 w 50"/>
                <a:gd name="T3" fmla="*/ 16 h 55"/>
                <a:gd name="T4" fmla="*/ 49 w 50"/>
                <a:gd name="T5" fmla="*/ 22 h 55"/>
                <a:gd name="T6" fmla="*/ 50 w 50"/>
                <a:gd name="T7" fmla="*/ 27 h 55"/>
                <a:gd name="T8" fmla="*/ 48 w 50"/>
                <a:gd name="T9" fmla="*/ 39 h 55"/>
                <a:gd name="T10" fmla="*/ 46 w 50"/>
                <a:gd name="T11" fmla="*/ 44 h 55"/>
                <a:gd name="T12" fmla="*/ 42 w 50"/>
                <a:gd name="T13" fmla="*/ 47 h 55"/>
                <a:gd name="T14" fmla="*/ 34 w 50"/>
                <a:gd name="T15" fmla="*/ 53 h 55"/>
                <a:gd name="T16" fmla="*/ 30 w 50"/>
                <a:gd name="T17" fmla="*/ 54 h 55"/>
                <a:gd name="T18" fmla="*/ 25 w 50"/>
                <a:gd name="T19" fmla="*/ 55 h 55"/>
                <a:gd name="T20" fmla="*/ 15 w 50"/>
                <a:gd name="T21" fmla="*/ 53 h 55"/>
                <a:gd name="T22" fmla="*/ 10 w 50"/>
                <a:gd name="T23" fmla="*/ 50 h 55"/>
                <a:gd name="T24" fmla="*/ 7 w 50"/>
                <a:gd name="T25" fmla="*/ 47 h 55"/>
                <a:gd name="T26" fmla="*/ 2 w 50"/>
                <a:gd name="T27" fmla="*/ 38 h 55"/>
                <a:gd name="T28" fmla="*/ 0 w 50"/>
                <a:gd name="T29" fmla="*/ 33 h 55"/>
                <a:gd name="T30" fmla="*/ 0 w 50"/>
                <a:gd name="T31" fmla="*/ 27 h 55"/>
                <a:gd name="T32" fmla="*/ 2 w 50"/>
                <a:gd name="T33" fmla="*/ 16 h 55"/>
                <a:gd name="T34" fmla="*/ 4 w 50"/>
                <a:gd name="T35" fmla="*/ 11 h 55"/>
                <a:gd name="T36" fmla="*/ 8 w 50"/>
                <a:gd name="T37" fmla="*/ 8 h 55"/>
                <a:gd name="T38" fmla="*/ 16 w 50"/>
                <a:gd name="T39" fmla="*/ 2 h 55"/>
                <a:gd name="T40" fmla="*/ 20 w 50"/>
                <a:gd name="T41" fmla="*/ 1 h 55"/>
                <a:gd name="T42" fmla="*/ 25 w 50"/>
                <a:gd name="T43" fmla="*/ 0 h 55"/>
                <a:gd name="T44" fmla="*/ 34 w 50"/>
                <a:gd name="T45" fmla="*/ 2 h 55"/>
                <a:gd name="T46" fmla="*/ 39 w 50"/>
                <a:gd name="T47" fmla="*/ 5 h 55"/>
                <a:gd name="T48" fmla="*/ 42 w 50"/>
                <a:gd name="T49" fmla="*/ 8 h 55"/>
                <a:gd name="T50" fmla="*/ 36 w 50"/>
                <a:gd name="T51" fmla="*/ 45 h 55"/>
                <a:gd name="T52" fmla="*/ 40 w 50"/>
                <a:gd name="T53" fmla="*/ 37 h 55"/>
                <a:gd name="T54" fmla="*/ 41 w 50"/>
                <a:gd name="T55" fmla="*/ 27 h 55"/>
                <a:gd name="T56" fmla="*/ 40 w 50"/>
                <a:gd name="T57" fmla="*/ 17 h 55"/>
                <a:gd name="T58" fmla="*/ 36 w 50"/>
                <a:gd name="T59" fmla="*/ 10 h 55"/>
                <a:gd name="T60" fmla="*/ 34 w 50"/>
                <a:gd name="T61" fmla="*/ 7 h 55"/>
                <a:gd name="T62" fmla="*/ 32 w 50"/>
                <a:gd name="T63" fmla="*/ 6 h 55"/>
                <a:gd name="T64" fmla="*/ 25 w 50"/>
                <a:gd name="T65" fmla="*/ 3 h 55"/>
                <a:gd name="T66" fmla="*/ 20 w 50"/>
                <a:gd name="T67" fmla="*/ 3 h 55"/>
                <a:gd name="T68" fmla="*/ 17 w 50"/>
                <a:gd name="T69" fmla="*/ 6 h 55"/>
                <a:gd name="T70" fmla="*/ 12 w 50"/>
                <a:gd name="T71" fmla="*/ 10 h 55"/>
                <a:gd name="T72" fmla="*/ 10 w 50"/>
                <a:gd name="T73" fmla="*/ 18 h 55"/>
                <a:gd name="T74" fmla="*/ 9 w 50"/>
                <a:gd name="T75" fmla="*/ 27 h 55"/>
                <a:gd name="T76" fmla="*/ 10 w 50"/>
                <a:gd name="T77" fmla="*/ 37 h 55"/>
                <a:gd name="T78" fmla="*/ 12 w 50"/>
                <a:gd name="T79" fmla="*/ 45 h 55"/>
                <a:gd name="T80" fmla="*/ 15 w 50"/>
                <a:gd name="T81" fmla="*/ 47 h 55"/>
                <a:gd name="T82" fmla="*/ 18 w 50"/>
                <a:gd name="T83" fmla="*/ 49 h 55"/>
                <a:gd name="T84" fmla="*/ 25 w 50"/>
                <a:gd name="T85" fmla="*/ 52 h 55"/>
                <a:gd name="T86" fmla="*/ 28 w 50"/>
                <a:gd name="T87" fmla="*/ 50 h 55"/>
                <a:gd name="T88" fmla="*/ 32 w 50"/>
                <a:gd name="T89" fmla="*/ 49 h 55"/>
                <a:gd name="T90" fmla="*/ 36 w 50"/>
                <a:gd name="T9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" h="55">
                  <a:moveTo>
                    <a:pt x="42" y="8"/>
                  </a:moveTo>
                  <a:lnTo>
                    <a:pt x="42" y="8"/>
                  </a:lnTo>
                  <a:lnTo>
                    <a:pt x="46" y="11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9" y="22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9" y="33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44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9" y="50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4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19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2" y="8"/>
                  </a:lnTo>
                  <a:lnTo>
                    <a:pt x="42" y="8"/>
                  </a:lnTo>
                  <a:close/>
                  <a:moveTo>
                    <a:pt x="36" y="45"/>
                  </a:moveTo>
                  <a:lnTo>
                    <a:pt x="36" y="45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5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0" y="50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6" y="45"/>
                  </a:lnTo>
                  <a:lnTo>
                    <a:pt x="36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2"/>
            <p:cNvSpPr>
              <a:spLocks/>
            </p:cNvSpPr>
            <p:nvPr/>
          </p:nvSpPr>
          <p:spPr bwMode="auto">
            <a:xfrm>
              <a:off x="9797350" y="5272954"/>
              <a:ext cx="25645" cy="34195"/>
            </a:xfrm>
            <a:custGeom>
              <a:avLst/>
              <a:gdLst>
                <a:gd name="T0" fmla="*/ 23 w 44"/>
                <a:gd name="T1" fmla="*/ 55 h 55"/>
                <a:gd name="T2" fmla="*/ 14 w 44"/>
                <a:gd name="T3" fmla="*/ 53 h 55"/>
                <a:gd name="T4" fmla="*/ 10 w 44"/>
                <a:gd name="T5" fmla="*/ 50 h 55"/>
                <a:gd name="T6" fmla="*/ 7 w 44"/>
                <a:gd name="T7" fmla="*/ 47 h 55"/>
                <a:gd name="T8" fmla="*/ 1 w 44"/>
                <a:gd name="T9" fmla="*/ 39 h 55"/>
                <a:gd name="T10" fmla="*/ 0 w 44"/>
                <a:gd name="T11" fmla="*/ 34 h 55"/>
                <a:gd name="T12" fmla="*/ 0 w 44"/>
                <a:gd name="T13" fmla="*/ 27 h 55"/>
                <a:gd name="T14" fmla="*/ 1 w 44"/>
                <a:gd name="T15" fmla="*/ 17 h 55"/>
                <a:gd name="T16" fmla="*/ 4 w 44"/>
                <a:gd name="T17" fmla="*/ 11 h 55"/>
                <a:gd name="T18" fmla="*/ 7 w 44"/>
                <a:gd name="T19" fmla="*/ 8 h 55"/>
                <a:gd name="T20" fmla="*/ 15 w 44"/>
                <a:gd name="T21" fmla="*/ 2 h 55"/>
                <a:gd name="T22" fmla="*/ 20 w 44"/>
                <a:gd name="T23" fmla="*/ 1 h 55"/>
                <a:gd name="T24" fmla="*/ 24 w 44"/>
                <a:gd name="T25" fmla="*/ 0 h 55"/>
                <a:gd name="T26" fmla="*/ 31 w 44"/>
                <a:gd name="T27" fmla="*/ 1 h 55"/>
                <a:gd name="T28" fmla="*/ 39 w 44"/>
                <a:gd name="T29" fmla="*/ 1 h 55"/>
                <a:gd name="T30" fmla="*/ 41 w 44"/>
                <a:gd name="T31" fmla="*/ 19 h 55"/>
                <a:gd name="T32" fmla="*/ 39 w 44"/>
                <a:gd name="T33" fmla="*/ 19 h 55"/>
                <a:gd name="T34" fmla="*/ 37 w 44"/>
                <a:gd name="T35" fmla="*/ 14 h 55"/>
                <a:gd name="T36" fmla="*/ 35 w 44"/>
                <a:gd name="T37" fmla="*/ 9 h 55"/>
                <a:gd name="T38" fmla="*/ 30 w 44"/>
                <a:gd name="T39" fmla="*/ 5 h 55"/>
                <a:gd name="T40" fmla="*/ 24 w 44"/>
                <a:gd name="T41" fmla="*/ 3 h 55"/>
                <a:gd name="T42" fmla="*/ 21 w 44"/>
                <a:gd name="T43" fmla="*/ 3 h 55"/>
                <a:gd name="T44" fmla="*/ 18 w 44"/>
                <a:gd name="T45" fmla="*/ 5 h 55"/>
                <a:gd name="T46" fmla="*/ 13 w 44"/>
                <a:gd name="T47" fmla="*/ 9 h 55"/>
                <a:gd name="T48" fmla="*/ 10 w 44"/>
                <a:gd name="T49" fmla="*/ 13 h 55"/>
                <a:gd name="T50" fmla="*/ 9 w 44"/>
                <a:gd name="T51" fmla="*/ 17 h 55"/>
                <a:gd name="T52" fmla="*/ 8 w 44"/>
                <a:gd name="T53" fmla="*/ 27 h 55"/>
                <a:gd name="T54" fmla="*/ 9 w 44"/>
                <a:gd name="T55" fmla="*/ 37 h 55"/>
                <a:gd name="T56" fmla="*/ 13 w 44"/>
                <a:gd name="T57" fmla="*/ 44 h 55"/>
                <a:gd name="T58" fmla="*/ 16 w 44"/>
                <a:gd name="T59" fmla="*/ 47 h 55"/>
                <a:gd name="T60" fmla="*/ 18 w 44"/>
                <a:gd name="T61" fmla="*/ 49 h 55"/>
                <a:gd name="T62" fmla="*/ 25 w 44"/>
                <a:gd name="T63" fmla="*/ 50 h 55"/>
                <a:gd name="T64" fmla="*/ 31 w 44"/>
                <a:gd name="T65" fmla="*/ 49 h 55"/>
                <a:gd name="T66" fmla="*/ 36 w 44"/>
                <a:gd name="T67" fmla="*/ 47 h 55"/>
                <a:gd name="T68" fmla="*/ 39 w 44"/>
                <a:gd name="T69" fmla="*/ 44 h 55"/>
                <a:gd name="T70" fmla="*/ 41 w 44"/>
                <a:gd name="T71" fmla="*/ 39 h 55"/>
                <a:gd name="T72" fmla="*/ 44 w 44"/>
                <a:gd name="T73" fmla="*/ 40 h 55"/>
                <a:gd name="T74" fmla="*/ 36 w 44"/>
                <a:gd name="T75" fmla="*/ 52 h 55"/>
                <a:gd name="T76" fmla="*/ 30 w 44"/>
                <a:gd name="T77" fmla="*/ 54 h 55"/>
                <a:gd name="T78" fmla="*/ 23 w 44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55">
                  <a:moveTo>
                    <a:pt x="23" y="55"/>
                  </a:moveTo>
                  <a:lnTo>
                    <a:pt x="23" y="55"/>
                  </a:lnTo>
                  <a:lnTo>
                    <a:pt x="18" y="54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41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47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0" y="54"/>
                  </a:lnTo>
                  <a:lnTo>
                    <a:pt x="23" y="55"/>
                  </a:lnTo>
                  <a:lnTo>
                    <a:pt x="23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3"/>
            <p:cNvSpPr>
              <a:spLocks/>
            </p:cNvSpPr>
            <p:nvPr/>
          </p:nvSpPr>
          <p:spPr bwMode="auto">
            <a:xfrm>
              <a:off x="9841314" y="5272954"/>
              <a:ext cx="28088" cy="34195"/>
            </a:xfrm>
            <a:custGeom>
              <a:avLst/>
              <a:gdLst>
                <a:gd name="T0" fmla="*/ 24 w 45"/>
                <a:gd name="T1" fmla="*/ 55 h 55"/>
                <a:gd name="T2" fmla="*/ 15 w 45"/>
                <a:gd name="T3" fmla="*/ 53 h 55"/>
                <a:gd name="T4" fmla="*/ 12 w 45"/>
                <a:gd name="T5" fmla="*/ 50 h 55"/>
                <a:gd name="T6" fmla="*/ 8 w 45"/>
                <a:gd name="T7" fmla="*/ 47 h 55"/>
                <a:gd name="T8" fmla="*/ 3 w 45"/>
                <a:gd name="T9" fmla="*/ 39 h 55"/>
                <a:gd name="T10" fmla="*/ 2 w 45"/>
                <a:gd name="T11" fmla="*/ 34 h 55"/>
                <a:gd name="T12" fmla="*/ 0 w 45"/>
                <a:gd name="T13" fmla="*/ 27 h 55"/>
                <a:gd name="T14" fmla="*/ 3 w 45"/>
                <a:gd name="T15" fmla="*/ 17 h 55"/>
                <a:gd name="T16" fmla="*/ 5 w 45"/>
                <a:gd name="T17" fmla="*/ 11 h 55"/>
                <a:gd name="T18" fmla="*/ 8 w 45"/>
                <a:gd name="T19" fmla="*/ 8 h 55"/>
                <a:gd name="T20" fmla="*/ 15 w 45"/>
                <a:gd name="T21" fmla="*/ 2 h 55"/>
                <a:gd name="T22" fmla="*/ 21 w 45"/>
                <a:gd name="T23" fmla="*/ 1 h 55"/>
                <a:gd name="T24" fmla="*/ 26 w 45"/>
                <a:gd name="T25" fmla="*/ 0 h 55"/>
                <a:gd name="T26" fmla="*/ 33 w 45"/>
                <a:gd name="T27" fmla="*/ 1 h 55"/>
                <a:gd name="T28" fmla="*/ 39 w 45"/>
                <a:gd name="T29" fmla="*/ 1 h 55"/>
                <a:gd name="T30" fmla="*/ 43 w 45"/>
                <a:gd name="T31" fmla="*/ 19 h 55"/>
                <a:gd name="T32" fmla="*/ 41 w 45"/>
                <a:gd name="T33" fmla="*/ 19 h 55"/>
                <a:gd name="T34" fmla="*/ 38 w 45"/>
                <a:gd name="T35" fmla="*/ 14 h 55"/>
                <a:gd name="T36" fmla="*/ 36 w 45"/>
                <a:gd name="T37" fmla="*/ 9 h 55"/>
                <a:gd name="T38" fmla="*/ 31 w 45"/>
                <a:gd name="T39" fmla="*/ 5 h 55"/>
                <a:gd name="T40" fmla="*/ 26 w 45"/>
                <a:gd name="T41" fmla="*/ 3 h 55"/>
                <a:gd name="T42" fmla="*/ 22 w 45"/>
                <a:gd name="T43" fmla="*/ 3 h 55"/>
                <a:gd name="T44" fmla="*/ 20 w 45"/>
                <a:gd name="T45" fmla="*/ 5 h 55"/>
                <a:gd name="T46" fmla="*/ 14 w 45"/>
                <a:gd name="T47" fmla="*/ 9 h 55"/>
                <a:gd name="T48" fmla="*/ 12 w 45"/>
                <a:gd name="T49" fmla="*/ 13 h 55"/>
                <a:gd name="T50" fmla="*/ 11 w 45"/>
                <a:gd name="T51" fmla="*/ 17 h 55"/>
                <a:gd name="T52" fmla="*/ 10 w 45"/>
                <a:gd name="T53" fmla="*/ 27 h 55"/>
                <a:gd name="T54" fmla="*/ 11 w 45"/>
                <a:gd name="T55" fmla="*/ 37 h 55"/>
                <a:gd name="T56" fmla="*/ 12 w 45"/>
                <a:gd name="T57" fmla="*/ 40 h 55"/>
                <a:gd name="T58" fmla="*/ 14 w 45"/>
                <a:gd name="T59" fmla="*/ 44 h 55"/>
                <a:gd name="T60" fmla="*/ 20 w 45"/>
                <a:gd name="T61" fmla="*/ 49 h 55"/>
                <a:gd name="T62" fmla="*/ 23 w 45"/>
                <a:gd name="T63" fmla="*/ 50 h 55"/>
                <a:gd name="T64" fmla="*/ 27 w 45"/>
                <a:gd name="T65" fmla="*/ 50 h 55"/>
                <a:gd name="T66" fmla="*/ 33 w 45"/>
                <a:gd name="T67" fmla="*/ 49 h 55"/>
                <a:gd name="T68" fmla="*/ 37 w 45"/>
                <a:gd name="T69" fmla="*/ 47 h 55"/>
                <a:gd name="T70" fmla="*/ 41 w 45"/>
                <a:gd name="T71" fmla="*/ 44 h 55"/>
                <a:gd name="T72" fmla="*/ 45 w 45"/>
                <a:gd name="T73" fmla="*/ 40 h 55"/>
                <a:gd name="T74" fmla="*/ 42 w 45"/>
                <a:gd name="T75" fmla="*/ 47 h 55"/>
                <a:gd name="T76" fmla="*/ 37 w 45"/>
                <a:gd name="T77" fmla="*/ 52 h 55"/>
                <a:gd name="T78" fmla="*/ 24 w 45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55">
                  <a:moveTo>
                    <a:pt x="24" y="55"/>
                  </a:moveTo>
                  <a:lnTo>
                    <a:pt x="24" y="55"/>
                  </a:lnTo>
                  <a:lnTo>
                    <a:pt x="20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2" y="50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3" y="1"/>
                  </a:lnTo>
                  <a:lnTo>
                    <a:pt x="43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32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3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3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2" y="47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1" y="54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4"/>
            <p:cNvSpPr>
              <a:spLocks/>
            </p:cNvSpPr>
            <p:nvPr/>
          </p:nvSpPr>
          <p:spPr bwMode="auto">
            <a:xfrm>
              <a:off x="9887721" y="5274176"/>
              <a:ext cx="32973" cy="31752"/>
            </a:xfrm>
            <a:custGeom>
              <a:avLst/>
              <a:gdLst>
                <a:gd name="T0" fmla="*/ 32 w 54"/>
                <a:gd name="T1" fmla="*/ 53 h 53"/>
                <a:gd name="T2" fmla="*/ 32 w 54"/>
                <a:gd name="T3" fmla="*/ 49 h 53"/>
                <a:gd name="T4" fmla="*/ 34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39 w 54"/>
                <a:gd name="T11" fmla="*/ 13 h 53"/>
                <a:gd name="T12" fmla="*/ 14 w 54"/>
                <a:gd name="T13" fmla="*/ 45 h 53"/>
                <a:gd name="T14" fmla="*/ 15 w 54"/>
                <a:gd name="T15" fmla="*/ 47 h 53"/>
                <a:gd name="T16" fmla="*/ 16 w 54"/>
                <a:gd name="T17" fmla="*/ 48 h 53"/>
                <a:gd name="T18" fmla="*/ 18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6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8 w 54"/>
                <a:gd name="T47" fmla="*/ 4 h 53"/>
                <a:gd name="T48" fmla="*/ 16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39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4 w 54"/>
                <a:gd name="T61" fmla="*/ 4 h 53"/>
                <a:gd name="T62" fmla="*/ 32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7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7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2" y="53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13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5"/>
            <p:cNvSpPr>
              <a:spLocks/>
            </p:cNvSpPr>
            <p:nvPr/>
          </p:nvSpPr>
          <p:spPr bwMode="auto">
            <a:xfrm>
              <a:off x="9941456" y="5274176"/>
              <a:ext cx="31752" cy="31752"/>
            </a:xfrm>
            <a:custGeom>
              <a:avLst/>
              <a:gdLst>
                <a:gd name="T0" fmla="*/ 33 w 54"/>
                <a:gd name="T1" fmla="*/ 53 h 53"/>
                <a:gd name="T2" fmla="*/ 33 w 54"/>
                <a:gd name="T3" fmla="*/ 49 h 53"/>
                <a:gd name="T4" fmla="*/ 36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40 w 54"/>
                <a:gd name="T11" fmla="*/ 13 h 53"/>
                <a:gd name="T12" fmla="*/ 15 w 54"/>
                <a:gd name="T13" fmla="*/ 45 h 53"/>
                <a:gd name="T14" fmla="*/ 15 w 54"/>
                <a:gd name="T15" fmla="*/ 47 h 53"/>
                <a:gd name="T16" fmla="*/ 17 w 54"/>
                <a:gd name="T17" fmla="*/ 48 h 53"/>
                <a:gd name="T18" fmla="*/ 19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7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9 w 54"/>
                <a:gd name="T47" fmla="*/ 4 h 53"/>
                <a:gd name="T48" fmla="*/ 17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40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6 w 54"/>
                <a:gd name="T61" fmla="*/ 4 h 53"/>
                <a:gd name="T62" fmla="*/ 33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8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8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3" y="53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40" y="46"/>
                  </a:lnTo>
                  <a:lnTo>
                    <a:pt x="40" y="1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647056" y="942252"/>
            <a:ext cx="838944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Предоставление субсидий осуществляется по итогам каждого расчетного периода. Предоставление субсидий по кредитам, процентная ставка по которым была увеличена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после 16 декабря 2014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осуществляется только в отношении расходов, которые были произведены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уплату процентов по увеличенной процентной ставке. </a:t>
            </a:r>
          </a:p>
          <a:p>
            <a:pPr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Субсидия по кредиту предоставляется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размере 70 процентов суммы затрат организации на уплату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процентов по кредиту в расчетном периоде. При этом размер субсидии не может превышать величину, рассчитанную исходя из 70 процентов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ключевой ставки Центрального банка Российской Федерации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действующей на дату уплаты процентов по кредиту. </a:t>
            </a:r>
          </a:p>
          <a:p>
            <a:pPr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Размер субсидий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предоставляемых в 2015 году одной организации в соответствии с настоящими Правилами за один расчетный период, не может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превышать 50 млн. 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за исключением первого и пятого расчетных периодов, в которых размер субсидий, предоставляемых одной организации, не может превышать 75 млн. рублей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5" name="Рисунок 54" descr="3723-8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276872"/>
            <a:ext cx="487343" cy="649791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763688" y="0"/>
            <a:ext cx="615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Размер субсидии и периодичность выплат</a:t>
            </a:r>
            <a:endParaRPr lang="ru-RU" sz="2400" b="1" dirty="0"/>
          </a:p>
        </p:txBody>
      </p:sp>
      <p:grpSp>
        <p:nvGrpSpPr>
          <p:cNvPr id="4" name="Группа 59"/>
          <p:cNvGrpSpPr/>
          <p:nvPr/>
        </p:nvGrpSpPr>
        <p:grpSpPr>
          <a:xfrm>
            <a:off x="0" y="6369050"/>
            <a:ext cx="9144000" cy="488950"/>
            <a:chOff x="-36512" y="6369050"/>
            <a:chExt cx="9180512" cy="488950"/>
          </a:xfrm>
        </p:grpSpPr>
        <p:grpSp>
          <p:nvGrpSpPr>
            <p:cNvPr id="5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4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7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86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7" name="Rectangle 384"/>
          <p:cNvSpPr/>
          <p:nvPr/>
        </p:nvSpPr>
        <p:spPr>
          <a:xfrm>
            <a:off x="142939" y="476040"/>
            <a:ext cx="8893968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07381" y="118912"/>
            <a:ext cx="229115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</a:t>
            </a:r>
            <a:endParaRPr lang="ru-RU" sz="1400" b="1" dirty="0"/>
          </a:p>
        </p:txBody>
      </p:sp>
      <p:grpSp>
        <p:nvGrpSpPr>
          <p:cNvPr id="2" name="Group 33"/>
          <p:cNvGrpSpPr/>
          <p:nvPr/>
        </p:nvGrpSpPr>
        <p:grpSpPr>
          <a:xfrm>
            <a:off x="113114" y="6467826"/>
            <a:ext cx="600017" cy="321934"/>
            <a:chOff x="9492042" y="4939558"/>
            <a:chExt cx="685111" cy="367591"/>
          </a:xfrm>
          <a:solidFill>
            <a:schemeClr val="bg1"/>
          </a:solidFill>
        </p:grpSpPr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9669120" y="4999398"/>
              <a:ext cx="65947" cy="157539"/>
            </a:xfrm>
            <a:custGeom>
              <a:avLst/>
              <a:gdLst>
                <a:gd name="T0" fmla="*/ 0 w 107"/>
                <a:gd name="T1" fmla="*/ 66 h 258"/>
                <a:gd name="T2" fmla="*/ 107 w 107"/>
                <a:gd name="T3" fmla="*/ 0 h 258"/>
                <a:gd name="T4" fmla="*/ 107 w 107"/>
                <a:gd name="T5" fmla="*/ 196 h 258"/>
                <a:gd name="T6" fmla="*/ 0 w 107"/>
                <a:gd name="T7" fmla="*/ 258 h 258"/>
                <a:gd name="T8" fmla="*/ 0 w 107"/>
                <a:gd name="T9" fmla="*/ 6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58">
                  <a:moveTo>
                    <a:pt x="0" y="66"/>
                  </a:moveTo>
                  <a:lnTo>
                    <a:pt x="107" y="0"/>
                  </a:lnTo>
                  <a:lnTo>
                    <a:pt x="107" y="196"/>
                  </a:lnTo>
                  <a:lnTo>
                    <a:pt x="0" y="258"/>
                  </a:lnTo>
                  <a:lnTo>
                    <a:pt x="0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6"/>
            <p:cNvSpPr>
              <a:spLocks/>
            </p:cNvSpPr>
            <p:nvPr/>
          </p:nvSpPr>
          <p:spPr bwMode="auto">
            <a:xfrm>
              <a:off x="9752164" y="4939558"/>
              <a:ext cx="75716" cy="228370"/>
            </a:xfrm>
            <a:custGeom>
              <a:avLst/>
              <a:gdLst>
                <a:gd name="T0" fmla="*/ 0 w 124"/>
                <a:gd name="T1" fmla="*/ 84 h 375"/>
                <a:gd name="T2" fmla="*/ 124 w 124"/>
                <a:gd name="T3" fmla="*/ 0 h 375"/>
                <a:gd name="T4" fmla="*/ 124 w 124"/>
                <a:gd name="T5" fmla="*/ 297 h 375"/>
                <a:gd name="T6" fmla="*/ 0 w 124"/>
                <a:gd name="T7" fmla="*/ 375 h 375"/>
                <a:gd name="T8" fmla="*/ 0 w 124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375">
                  <a:moveTo>
                    <a:pt x="0" y="84"/>
                  </a:moveTo>
                  <a:lnTo>
                    <a:pt x="124" y="0"/>
                  </a:lnTo>
                  <a:lnTo>
                    <a:pt x="124" y="297"/>
                  </a:lnTo>
                  <a:lnTo>
                    <a:pt x="0" y="375"/>
                  </a:lnTo>
                  <a:lnTo>
                    <a:pt x="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7"/>
            <p:cNvSpPr>
              <a:spLocks/>
            </p:cNvSpPr>
            <p:nvPr/>
          </p:nvSpPr>
          <p:spPr bwMode="auto">
            <a:xfrm>
              <a:off x="9946340" y="5001841"/>
              <a:ext cx="65947" cy="158760"/>
            </a:xfrm>
            <a:custGeom>
              <a:avLst/>
              <a:gdLst>
                <a:gd name="T0" fmla="*/ 108 w 108"/>
                <a:gd name="T1" fmla="*/ 67 h 259"/>
                <a:gd name="T2" fmla="*/ 0 w 108"/>
                <a:gd name="T3" fmla="*/ 0 h 259"/>
                <a:gd name="T4" fmla="*/ 0 w 108"/>
                <a:gd name="T5" fmla="*/ 196 h 259"/>
                <a:gd name="T6" fmla="*/ 108 w 108"/>
                <a:gd name="T7" fmla="*/ 259 h 259"/>
                <a:gd name="T8" fmla="*/ 108 w 108"/>
                <a:gd name="T9" fmla="*/ 6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9">
                  <a:moveTo>
                    <a:pt x="108" y="67"/>
                  </a:moveTo>
                  <a:lnTo>
                    <a:pt x="0" y="0"/>
                  </a:lnTo>
                  <a:lnTo>
                    <a:pt x="0" y="196"/>
                  </a:lnTo>
                  <a:lnTo>
                    <a:pt x="108" y="259"/>
                  </a:lnTo>
                  <a:lnTo>
                    <a:pt x="108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9851084" y="4942000"/>
              <a:ext cx="75716" cy="228370"/>
            </a:xfrm>
            <a:custGeom>
              <a:avLst/>
              <a:gdLst>
                <a:gd name="T0" fmla="*/ 125 w 125"/>
                <a:gd name="T1" fmla="*/ 84 h 375"/>
                <a:gd name="T2" fmla="*/ 0 w 125"/>
                <a:gd name="T3" fmla="*/ 0 h 375"/>
                <a:gd name="T4" fmla="*/ 0 w 125"/>
                <a:gd name="T5" fmla="*/ 297 h 375"/>
                <a:gd name="T6" fmla="*/ 125 w 125"/>
                <a:gd name="T7" fmla="*/ 375 h 375"/>
                <a:gd name="T8" fmla="*/ 125 w 125"/>
                <a:gd name="T9" fmla="*/ 8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75">
                  <a:moveTo>
                    <a:pt x="125" y="84"/>
                  </a:moveTo>
                  <a:lnTo>
                    <a:pt x="0" y="0"/>
                  </a:lnTo>
                  <a:lnTo>
                    <a:pt x="0" y="297"/>
                  </a:lnTo>
                  <a:lnTo>
                    <a:pt x="125" y="375"/>
                  </a:lnTo>
                  <a:lnTo>
                    <a:pt x="125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9"/>
            <p:cNvSpPr>
              <a:spLocks/>
            </p:cNvSpPr>
            <p:nvPr/>
          </p:nvSpPr>
          <p:spPr bwMode="auto">
            <a:xfrm>
              <a:off x="9492042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5 h 95"/>
                <a:gd name="T28" fmla="*/ 0 w 118"/>
                <a:gd name="T29" fmla="*/ 90 h 95"/>
                <a:gd name="T30" fmla="*/ 7 w 118"/>
                <a:gd name="T31" fmla="*/ 89 h 95"/>
                <a:gd name="T32" fmla="*/ 11 w 118"/>
                <a:gd name="T33" fmla="*/ 87 h 95"/>
                <a:gd name="T34" fmla="*/ 14 w 118"/>
                <a:gd name="T35" fmla="*/ 84 h 95"/>
                <a:gd name="T36" fmla="*/ 15 w 118"/>
                <a:gd name="T37" fmla="*/ 81 h 95"/>
                <a:gd name="T38" fmla="*/ 16 w 118"/>
                <a:gd name="T39" fmla="*/ 19 h 95"/>
                <a:gd name="T40" fmla="*/ 15 w 118"/>
                <a:gd name="T41" fmla="*/ 12 h 95"/>
                <a:gd name="T42" fmla="*/ 11 w 118"/>
                <a:gd name="T43" fmla="*/ 9 h 95"/>
                <a:gd name="T44" fmla="*/ 7 w 118"/>
                <a:gd name="T45" fmla="*/ 5 h 95"/>
                <a:gd name="T46" fmla="*/ 1 w 118"/>
                <a:gd name="T47" fmla="*/ 4 h 95"/>
                <a:gd name="T48" fmla="*/ 33 w 118"/>
                <a:gd name="T49" fmla="*/ 0 h 95"/>
                <a:gd name="T50" fmla="*/ 84 w 118"/>
                <a:gd name="T51" fmla="*/ 11 h 95"/>
                <a:gd name="T52" fmla="*/ 86 w 118"/>
                <a:gd name="T53" fmla="*/ 4 h 95"/>
                <a:gd name="T54" fmla="*/ 87 w 118"/>
                <a:gd name="T55" fmla="*/ 0 h 95"/>
                <a:gd name="T56" fmla="*/ 118 w 118"/>
                <a:gd name="T57" fmla="*/ 4 h 95"/>
                <a:gd name="T58" fmla="*/ 113 w 118"/>
                <a:gd name="T59" fmla="*/ 5 h 95"/>
                <a:gd name="T60" fmla="*/ 109 w 118"/>
                <a:gd name="T61" fmla="*/ 6 h 95"/>
                <a:gd name="T62" fmla="*/ 106 w 118"/>
                <a:gd name="T63" fmla="*/ 8 h 95"/>
                <a:gd name="T64" fmla="*/ 105 w 118"/>
                <a:gd name="T65" fmla="*/ 9 h 95"/>
                <a:gd name="T66" fmla="*/ 105 w 118"/>
                <a:gd name="T67" fmla="*/ 82 h 95"/>
                <a:gd name="T68" fmla="*/ 105 w 118"/>
                <a:gd name="T69" fmla="*/ 86 h 95"/>
                <a:gd name="T70" fmla="*/ 109 w 118"/>
                <a:gd name="T71" fmla="*/ 89 h 95"/>
                <a:gd name="T72" fmla="*/ 113 w 118"/>
                <a:gd name="T73" fmla="*/ 90 h 95"/>
                <a:gd name="T74" fmla="*/ 118 w 118"/>
                <a:gd name="T7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0"/>
            <p:cNvSpPr>
              <a:spLocks/>
            </p:cNvSpPr>
            <p:nvPr/>
          </p:nvSpPr>
          <p:spPr bwMode="auto">
            <a:xfrm>
              <a:off x="9571422" y="5189911"/>
              <a:ext cx="61062" cy="58619"/>
            </a:xfrm>
            <a:custGeom>
              <a:avLst/>
              <a:gdLst>
                <a:gd name="T0" fmla="*/ 59 w 99"/>
                <a:gd name="T1" fmla="*/ 95 h 95"/>
                <a:gd name="T2" fmla="*/ 59 w 99"/>
                <a:gd name="T3" fmla="*/ 90 h 95"/>
                <a:gd name="T4" fmla="*/ 64 w 99"/>
                <a:gd name="T5" fmla="*/ 90 h 95"/>
                <a:gd name="T6" fmla="*/ 68 w 99"/>
                <a:gd name="T7" fmla="*/ 89 h 95"/>
                <a:gd name="T8" fmla="*/ 72 w 99"/>
                <a:gd name="T9" fmla="*/ 87 h 95"/>
                <a:gd name="T10" fmla="*/ 73 w 99"/>
                <a:gd name="T11" fmla="*/ 22 h 95"/>
                <a:gd name="T12" fmla="*/ 26 w 99"/>
                <a:gd name="T13" fmla="*/ 82 h 95"/>
                <a:gd name="T14" fmla="*/ 27 w 99"/>
                <a:gd name="T15" fmla="*/ 86 h 95"/>
                <a:gd name="T16" fmla="*/ 30 w 99"/>
                <a:gd name="T17" fmla="*/ 89 h 95"/>
                <a:gd name="T18" fmla="*/ 34 w 99"/>
                <a:gd name="T19" fmla="*/ 90 h 95"/>
                <a:gd name="T20" fmla="*/ 40 w 99"/>
                <a:gd name="T21" fmla="*/ 90 h 95"/>
                <a:gd name="T22" fmla="*/ 0 w 99"/>
                <a:gd name="T23" fmla="*/ 95 h 95"/>
                <a:gd name="T24" fmla="*/ 0 w 99"/>
                <a:gd name="T25" fmla="*/ 90 h 95"/>
                <a:gd name="T26" fmla="*/ 4 w 99"/>
                <a:gd name="T27" fmla="*/ 90 h 95"/>
                <a:gd name="T28" fmla="*/ 9 w 99"/>
                <a:gd name="T29" fmla="*/ 89 h 95"/>
                <a:gd name="T30" fmla="*/ 12 w 99"/>
                <a:gd name="T31" fmla="*/ 87 h 95"/>
                <a:gd name="T32" fmla="*/ 12 w 99"/>
                <a:gd name="T33" fmla="*/ 13 h 95"/>
                <a:gd name="T34" fmla="*/ 12 w 99"/>
                <a:gd name="T35" fmla="*/ 10 h 95"/>
                <a:gd name="T36" fmla="*/ 11 w 99"/>
                <a:gd name="T37" fmla="*/ 9 h 95"/>
                <a:gd name="T38" fmla="*/ 9 w 99"/>
                <a:gd name="T39" fmla="*/ 6 h 95"/>
                <a:gd name="T40" fmla="*/ 4 w 99"/>
                <a:gd name="T41" fmla="*/ 5 h 95"/>
                <a:gd name="T42" fmla="*/ 0 w 99"/>
                <a:gd name="T43" fmla="*/ 0 h 95"/>
                <a:gd name="T44" fmla="*/ 40 w 99"/>
                <a:gd name="T45" fmla="*/ 4 h 95"/>
                <a:gd name="T46" fmla="*/ 35 w 99"/>
                <a:gd name="T47" fmla="*/ 5 h 95"/>
                <a:gd name="T48" fmla="*/ 30 w 99"/>
                <a:gd name="T49" fmla="*/ 6 h 95"/>
                <a:gd name="T50" fmla="*/ 28 w 99"/>
                <a:gd name="T51" fmla="*/ 8 h 95"/>
                <a:gd name="T52" fmla="*/ 27 w 99"/>
                <a:gd name="T53" fmla="*/ 9 h 95"/>
                <a:gd name="T54" fmla="*/ 27 w 99"/>
                <a:gd name="T55" fmla="*/ 71 h 95"/>
                <a:gd name="T56" fmla="*/ 73 w 99"/>
                <a:gd name="T57" fmla="*/ 13 h 95"/>
                <a:gd name="T58" fmla="*/ 72 w 99"/>
                <a:gd name="T59" fmla="*/ 10 h 95"/>
                <a:gd name="T60" fmla="*/ 68 w 99"/>
                <a:gd name="T61" fmla="*/ 6 h 95"/>
                <a:gd name="T62" fmla="*/ 64 w 99"/>
                <a:gd name="T63" fmla="*/ 5 h 95"/>
                <a:gd name="T64" fmla="*/ 59 w 99"/>
                <a:gd name="T65" fmla="*/ 0 h 95"/>
                <a:gd name="T66" fmla="*/ 99 w 99"/>
                <a:gd name="T67" fmla="*/ 4 h 95"/>
                <a:gd name="T68" fmla="*/ 95 w 99"/>
                <a:gd name="T69" fmla="*/ 5 h 95"/>
                <a:gd name="T70" fmla="*/ 90 w 99"/>
                <a:gd name="T71" fmla="*/ 6 h 95"/>
                <a:gd name="T72" fmla="*/ 89 w 99"/>
                <a:gd name="T73" fmla="*/ 8 h 95"/>
                <a:gd name="T74" fmla="*/ 88 w 99"/>
                <a:gd name="T75" fmla="*/ 9 h 95"/>
                <a:gd name="T76" fmla="*/ 87 w 99"/>
                <a:gd name="T77" fmla="*/ 82 h 95"/>
                <a:gd name="T78" fmla="*/ 88 w 99"/>
                <a:gd name="T79" fmla="*/ 86 h 95"/>
                <a:gd name="T80" fmla="*/ 90 w 99"/>
                <a:gd name="T81" fmla="*/ 89 h 95"/>
                <a:gd name="T82" fmla="*/ 95 w 99"/>
                <a:gd name="T83" fmla="*/ 90 h 95"/>
                <a:gd name="T84" fmla="*/ 99 w 99"/>
                <a:gd name="T85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" h="95">
                  <a:moveTo>
                    <a:pt x="99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2" y="87"/>
                  </a:lnTo>
                  <a:lnTo>
                    <a:pt x="72" y="87"/>
                  </a:lnTo>
                  <a:lnTo>
                    <a:pt x="73" y="82"/>
                  </a:lnTo>
                  <a:lnTo>
                    <a:pt x="73" y="22"/>
                  </a:lnTo>
                  <a:lnTo>
                    <a:pt x="26" y="81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0" y="89"/>
                  </a:lnTo>
                  <a:lnTo>
                    <a:pt x="30" y="89"/>
                  </a:lnTo>
                  <a:lnTo>
                    <a:pt x="34" y="90"/>
                  </a:lnTo>
                  <a:lnTo>
                    <a:pt x="34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2" y="82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7" y="71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9" y="0"/>
                  </a:lnTo>
                  <a:lnTo>
                    <a:pt x="99" y="4"/>
                  </a:lnTo>
                  <a:lnTo>
                    <a:pt x="99" y="4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9" y="8"/>
                  </a:lnTo>
                  <a:lnTo>
                    <a:pt x="88" y="9"/>
                  </a:lnTo>
                  <a:lnTo>
                    <a:pt x="88" y="9"/>
                  </a:lnTo>
                  <a:lnTo>
                    <a:pt x="87" y="13"/>
                  </a:lnTo>
                  <a:lnTo>
                    <a:pt x="87" y="82"/>
                  </a:lnTo>
                  <a:lnTo>
                    <a:pt x="87" y="82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99" y="90"/>
                  </a:lnTo>
                  <a:lnTo>
                    <a:pt x="99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9639811" y="5189911"/>
              <a:ext cx="61062" cy="58619"/>
            </a:xfrm>
            <a:custGeom>
              <a:avLst/>
              <a:gdLst>
                <a:gd name="T0" fmla="*/ 59 w 98"/>
                <a:gd name="T1" fmla="*/ 95 h 95"/>
                <a:gd name="T2" fmla="*/ 59 w 98"/>
                <a:gd name="T3" fmla="*/ 90 h 95"/>
                <a:gd name="T4" fmla="*/ 64 w 98"/>
                <a:gd name="T5" fmla="*/ 90 h 95"/>
                <a:gd name="T6" fmla="*/ 68 w 98"/>
                <a:gd name="T7" fmla="*/ 89 h 95"/>
                <a:gd name="T8" fmla="*/ 71 w 98"/>
                <a:gd name="T9" fmla="*/ 87 h 95"/>
                <a:gd name="T10" fmla="*/ 72 w 98"/>
                <a:gd name="T11" fmla="*/ 49 h 95"/>
                <a:gd name="T12" fmla="*/ 27 w 98"/>
                <a:gd name="T13" fmla="*/ 82 h 95"/>
                <a:gd name="T14" fmla="*/ 28 w 98"/>
                <a:gd name="T15" fmla="*/ 86 h 95"/>
                <a:gd name="T16" fmla="*/ 31 w 98"/>
                <a:gd name="T17" fmla="*/ 89 h 95"/>
                <a:gd name="T18" fmla="*/ 35 w 98"/>
                <a:gd name="T19" fmla="*/ 90 h 95"/>
                <a:gd name="T20" fmla="*/ 40 w 98"/>
                <a:gd name="T21" fmla="*/ 90 h 95"/>
                <a:gd name="T22" fmla="*/ 0 w 98"/>
                <a:gd name="T23" fmla="*/ 95 h 95"/>
                <a:gd name="T24" fmla="*/ 0 w 98"/>
                <a:gd name="T25" fmla="*/ 90 h 95"/>
                <a:gd name="T26" fmla="*/ 4 w 98"/>
                <a:gd name="T27" fmla="*/ 90 h 95"/>
                <a:gd name="T28" fmla="*/ 9 w 98"/>
                <a:gd name="T29" fmla="*/ 89 h 95"/>
                <a:gd name="T30" fmla="*/ 12 w 98"/>
                <a:gd name="T31" fmla="*/ 87 h 95"/>
                <a:gd name="T32" fmla="*/ 13 w 98"/>
                <a:gd name="T33" fmla="*/ 13 h 95"/>
                <a:gd name="T34" fmla="*/ 12 w 98"/>
                <a:gd name="T35" fmla="*/ 10 h 95"/>
                <a:gd name="T36" fmla="*/ 11 w 98"/>
                <a:gd name="T37" fmla="*/ 9 h 95"/>
                <a:gd name="T38" fmla="*/ 9 w 98"/>
                <a:gd name="T39" fmla="*/ 6 h 95"/>
                <a:gd name="T40" fmla="*/ 4 w 98"/>
                <a:gd name="T41" fmla="*/ 5 h 95"/>
                <a:gd name="T42" fmla="*/ 0 w 98"/>
                <a:gd name="T43" fmla="*/ 0 h 95"/>
                <a:gd name="T44" fmla="*/ 40 w 98"/>
                <a:gd name="T45" fmla="*/ 4 h 95"/>
                <a:gd name="T46" fmla="*/ 35 w 98"/>
                <a:gd name="T47" fmla="*/ 5 h 95"/>
                <a:gd name="T48" fmla="*/ 31 w 98"/>
                <a:gd name="T49" fmla="*/ 6 h 95"/>
                <a:gd name="T50" fmla="*/ 29 w 98"/>
                <a:gd name="T51" fmla="*/ 8 h 95"/>
                <a:gd name="T52" fmla="*/ 28 w 98"/>
                <a:gd name="T53" fmla="*/ 9 h 95"/>
                <a:gd name="T54" fmla="*/ 27 w 98"/>
                <a:gd name="T55" fmla="*/ 42 h 95"/>
                <a:gd name="T56" fmla="*/ 72 w 98"/>
                <a:gd name="T57" fmla="*/ 13 h 95"/>
                <a:gd name="T58" fmla="*/ 71 w 98"/>
                <a:gd name="T59" fmla="*/ 10 h 95"/>
                <a:gd name="T60" fmla="*/ 70 w 98"/>
                <a:gd name="T61" fmla="*/ 9 h 95"/>
                <a:gd name="T62" fmla="*/ 68 w 98"/>
                <a:gd name="T63" fmla="*/ 6 h 95"/>
                <a:gd name="T64" fmla="*/ 64 w 98"/>
                <a:gd name="T65" fmla="*/ 5 h 95"/>
                <a:gd name="T66" fmla="*/ 59 w 98"/>
                <a:gd name="T67" fmla="*/ 0 h 95"/>
                <a:gd name="T68" fmla="*/ 98 w 98"/>
                <a:gd name="T69" fmla="*/ 4 h 95"/>
                <a:gd name="T70" fmla="*/ 94 w 98"/>
                <a:gd name="T71" fmla="*/ 5 h 95"/>
                <a:gd name="T72" fmla="*/ 90 w 98"/>
                <a:gd name="T73" fmla="*/ 6 h 95"/>
                <a:gd name="T74" fmla="*/ 88 w 98"/>
                <a:gd name="T75" fmla="*/ 8 h 95"/>
                <a:gd name="T76" fmla="*/ 87 w 98"/>
                <a:gd name="T77" fmla="*/ 9 h 95"/>
                <a:gd name="T78" fmla="*/ 86 w 98"/>
                <a:gd name="T79" fmla="*/ 82 h 95"/>
                <a:gd name="T80" fmla="*/ 87 w 98"/>
                <a:gd name="T81" fmla="*/ 86 h 95"/>
                <a:gd name="T82" fmla="*/ 90 w 98"/>
                <a:gd name="T83" fmla="*/ 89 h 95"/>
                <a:gd name="T84" fmla="*/ 94 w 98"/>
                <a:gd name="T85" fmla="*/ 90 h 95"/>
                <a:gd name="T86" fmla="*/ 98 w 98"/>
                <a:gd name="T87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" h="95">
                  <a:moveTo>
                    <a:pt x="98" y="95"/>
                  </a:moveTo>
                  <a:lnTo>
                    <a:pt x="59" y="95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68" y="89"/>
                  </a:lnTo>
                  <a:lnTo>
                    <a:pt x="68" y="89"/>
                  </a:lnTo>
                  <a:lnTo>
                    <a:pt x="71" y="87"/>
                  </a:lnTo>
                  <a:lnTo>
                    <a:pt x="71" y="87"/>
                  </a:lnTo>
                  <a:lnTo>
                    <a:pt x="72" y="82"/>
                  </a:lnTo>
                  <a:lnTo>
                    <a:pt x="72" y="49"/>
                  </a:lnTo>
                  <a:lnTo>
                    <a:pt x="27" y="49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3"/>
                  </a:lnTo>
                  <a:lnTo>
                    <a:pt x="27" y="42"/>
                  </a:lnTo>
                  <a:lnTo>
                    <a:pt x="72" y="42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0" y="9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9" y="4"/>
                  </a:lnTo>
                  <a:lnTo>
                    <a:pt x="59" y="0"/>
                  </a:lnTo>
                  <a:lnTo>
                    <a:pt x="98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6" y="13"/>
                  </a:lnTo>
                  <a:lnTo>
                    <a:pt x="86" y="82"/>
                  </a:lnTo>
                  <a:lnTo>
                    <a:pt x="86" y="82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90" y="89"/>
                  </a:lnTo>
                  <a:lnTo>
                    <a:pt x="90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8" y="90"/>
                  </a:lnTo>
                  <a:lnTo>
                    <a:pt x="9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2"/>
            <p:cNvSpPr>
              <a:spLocks/>
            </p:cNvSpPr>
            <p:nvPr/>
          </p:nvSpPr>
          <p:spPr bwMode="auto">
            <a:xfrm>
              <a:off x="9708200" y="5189911"/>
              <a:ext cx="59840" cy="58619"/>
            </a:xfrm>
            <a:custGeom>
              <a:avLst/>
              <a:gdLst>
                <a:gd name="T0" fmla="*/ 58 w 97"/>
                <a:gd name="T1" fmla="*/ 95 h 95"/>
                <a:gd name="T2" fmla="*/ 58 w 97"/>
                <a:gd name="T3" fmla="*/ 90 h 95"/>
                <a:gd name="T4" fmla="*/ 63 w 97"/>
                <a:gd name="T5" fmla="*/ 90 h 95"/>
                <a:gd name="T6" fmla="*/ 66 w 97"/>
                <a:gd name="T7" fmla="*/ 89 h 95"/>
                <a:gd name="T8" fmla="*/ 70 w 97"/>
                <a:gd name="T9" fmla="*/ 87 h 95"/>
                <a:gd name="T10" fmla="*/ 71 w 97"/>
                <a:gd name="T11" fmla="*/ 5 h 95"/>
                <a:gd name="T12" fmla="*/ 27 w 97"/>
                <a:gd name="T13" fmla="*/ 82 h 95"/>
                <a:gd name="T14" fmla="*/ 27 w 97"/>
                <a:gd name="T15" fmla="*/ 86 h 95"/>
                <a:gd name="T16" fmla="*/ 31 w 97"/>
                <a:gd name="T17" fmla="*/ 88 h 95"/>
                <a:gd name="T18" fmla="*/ 35 w 97"/>
                <a:gd name="T19" fmla="*/ 90 h 95"/>
                <a:gd name="T20" fmla="*/ 40 w 97"/>
                <a:gd name="T21" fmla="*/ 90 h 95"/>
                <a:gd name="T22" fmla="*/ 0 w 97"/>
                <a:gd name="T23" fmla="*/ 95 h 95"/>
                <a:gd name="T24" fmla="*/ 0 w 97"/>
                <a:gd name="T25" fmla="*/ 90 h 95"/>
                <a:gd name="T26" fmla="*/ 4 w 97"/>
                <a:gd name="T27" fmla="*/ 90 h 95"/>
                <a:gd name="T28" fmla="*/ 9 w 97"/>
                <a:gd name="T29" fmla="*/ 89 h 95"/>
                <a:gd name="T30" fmla="*/ 11 w 97"/>
                <a:gd name="T31" fmla="*/ 87 h 95"/>
                <a:gd name="T32" fmla="*/ 13 w 97"/>
                <a:gd name="T33" fmla="*/ 13 h 95"/>
                <a:gd name="T34" fmla="*/ 11 w 97"/>
                <a:gd name="T35" fmla="*/ 10 h 95"/>
                <a:gd name="T36" fmla="*/ 10 w 97"/>
                <a:gd name="T37" fmla="*/ 9 h 95"/>
                <a:gd name="T38" fmla="*/ 9 w 97"/>
                <a:gd name="T39" fmla="*/ 6 h 95"/>
                <a:gd name="T40" fmla="*/ 4 w 97"/>
                <a:gd name="T41" fmla="*/ 5 h 95"/>
                <a:gd name="T42" fmla="*/ 0 w 97"/>
                <a:gd name="T43" fmla="*/ 0 h 95"/>
                <a:gd name="T44" fmla="*/ 97 w 97"/>
                <a:gd name="T45" fmla="*/ 4 h 95"/>
                <a:gd name="T46" fmla="*/ 93 w 97"/>
                <a:gd name="T47" fmla="*/ 5 h 95"/>
                <a:gd name="T48" fmla="*/ 89 w 97"/>
                <a:gd name="T49" fmla="*/ 6 h 95"/>
                <a:gd name="T50" fmla="*/ 87 w 97"/>
                <a:gd name="T51" fmla="*/ 8 h 95"/>
                <a:gd name="T52" fmla="*/ 86 w 97"/>
                <a:gd name="T53" fmla="*/ 9 h 95"/>
                <a:gd name="T54" fmla="*/ 85 w 97"/>
                <a:gd name="T55" fmla="*/ 82 h 95"/>
                <a:gd name="T56" fmla="*/ 86 w 97"/>
                <a:gd name="T57" fmla="*/ 86 h 95"/>
                <a:gd name="T58" fmla="*/ 89 w 97"/>
                <a:gd name="T59" fmla="*/ 89 h 95"/>
                <a:gd name="T60" fmla="*/ 93 w 97"/>
                <a:gd name="T61" fmla="*/ 90 h 95"/>
                <a:gd name="T62" fmla="*/ 97 w 97"/>
                <a:gd name="T63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95">
                  <a:moveTo>
                    <a:pt x="97" y="95"/>
                  </a:moveTo>
                  <a:lnTo>
                    <a:pt x="58" y="95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1" y="82"/>
                  </a:lnTo>
                  <a:lnTo>
                    <a:pt x="71" y="5"/>
                  </a:lnTo>
                  <a:lnTo>
                    <a:pt x="27" y="5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0" y="90"/>
                  </a:lnTo>
                  <a:lnTo>
                    <a:pt x="40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9" y="6"/>
                  </a:lnTo>
                  <a:lnTo>
                    <a:pt x="9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9" y="6"/>
                  </a:lnTo>
                  <a:lnTo>
                    <a:pt x="89" y="6"/>
                  </a:lnTo>
                  <a:lnTo>
                    <a:pt x="87" y="8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5" y="13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7" y="90"/>
                  </a:lnTo>
                  <a:lnTo>
                    <a:pt x="97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"/>
            <p:cNvSpPr>
              <a:spLocks noEditPoints="1"/>
            </p:cNvSpPr>
            <p:nvPr/>
          </p:nvSpPr>
          <p:spPr bwMode="auto">
            <a:xfrm>
              <a:off x="9776589" y="5189911"/>
              <a:ext cx="43964" cy="58619"/>
            </a:xfrm>
            <a:custGeom>
              <a:avLst/>
              <a:gdLst>
                <a:gd name="T0" fmla="*/ 72 w 72"/>
                <a:gd name="T1" fmla="*/ 24 h 95"/>
                <a:gd name="T2" fmla="*/ 70 w 72"/>
                <a:gd name="T3" fmla="*/ 36 h 95"/>
                <a:gd name="T4" fmla="*/ 66 w 72"/>
                <a:gd name="T5" fmla="*/ 42 h 95"/>
                <a:gd name="T6" fmla="*/ 62 w 72"/>
                <a:gd name="T7" fmla="*/ 47 h 95"/>
                <a:gd name="T8" fmla="*/ 50 w 72"/>
                <a:gd name="T9" fmla="*/ 51 h 95"/>
                <a:gd name="T10" fmla="*/ 45 w 72"/>
                <a:gd name="T11" fmla="*/ 52 h 95"/>
                <a:gd name="T12" fmla="*/ 27 w 72"/>
                <a:gd name="T13" fmla="*/ 53 h 95"/>
                <a:gd name="T14" fmla="*/ 27 w 72"/>
                <a:gd name="T15" fmla="*/ 82 h 95"/>
                <a:gd name="T16" fmla="*/ 27 w 72"/>
                <a:gd name="T17" fmla="*/ 87 h 95"/>
                <a:gd name="T18" fmla="*/ 31 w 72"/>
                <a:gd name="T19" fmla="*/ 89 h 95"/>
                <a:gd name="T20" fmla="*/ 35 w 72"/>
                <a:gd name="T21" fmla="*/ 90 h 95"/>
                <a:gd name="T22" fmla="*/ 41 w 72"/>
                <a:gd name="T23" fmla="*/ 90 h 95"/>
                <a:gd name="T24" fmla="*/ 0 w 72"/>
                <a:gd name="T25" fmla="*/ 95 h 95"/>
                <a:gd name="T26" fmla="*/ 0 w 72"/>
                <a:gd name="T27" fmla="*/ 90 h 95"/>
                <a:gd name="T28" fmla="*/ 5 w 72"/>
                <a:gd name="T29" fmla="*/ 90 h 95"/>
                <a:gd name="T30" fmla="*/ 9 w 72"/>
                <a:gd name="T31" fmla="*/ 89 h 95"/>
                <a:gd name="T32" fmla="*/ 11 w 72"/>
                <a:gd name="T33" fmla="*/ 87 h 95"/>
                <a:gd name="T34" fmla="*/ 13 w 72"/>
                <a:gd name="T35" fmla="*/ 13 h 95"/>
                <a:gd name="T36" fmla="*/ 11 w 72"/>
                <a:gd name="T37" fmla="*/ 9 h 95"/>
                <a:gd name="T38" fmla="*/ 10 w 72"/>
                <a:gd name="T39" fmla="*/ 8 h 95"/>
                <a:gd name="T40" fmla="*/ 9 w 72"/>
                <a:gd name="T41" fmla="*/ 6 h 95"/>
                <a:gd name="T42" fmla="*/ 3 w 72"/>
                <a:gd name="T43" fmla="*/ 5 h 95"/>
                <a:gd name="T44" fmla="*/ 0 w 72"/>
                <a:gd name="T45" fmla="*/ 0 h 95"/>
                <a:gd name="T46" fmla="*/ 42 w 72"/>
                <a:gd name="T47" fmla="*/ 0 h 95"/>
                <a:gd name="T48" fmla="*/ 55 w 72"/>
                <a:gd name="T49" fmla="*/ 2 h 95"/>
                <a:gd name="T50" fmla="*/ 64 w 72"/>
                <a:gd name="T51" fmla="*/ 6 h 95"/>
                <a:gd name="T52" fmla="*/ 68 w 72"/>
                <a:gd name="T53" fmla="*/ 10 h 95"/>
                <a:gd name="T54" fmla="*/ 72 w 72"/>
                <a:gd name="T55" fmla="*/ 18 h 95"/>
                <a:gd name="T56" fmla="*/ 72 w 72"/>
                <a:gd name="T57" fmla="*/ 24 h 95"/>
                <a:gd name="T58" fmla="*/ 53 w 72"/>
                <a:gd name="T59" fmla="*/ 40 h 95"/>
                <a:gd name="T60" fmla="*/ 55 w 72"/>
                <a:gd name="T61" fmla="*/ 33 h 95"/>
                <a:gd name="T62" fmla="*/ 56 w 72"/>
                <a:gd name="T63" fmla="*/ 27 h 95"/>
                <a:gd name="T64" fmla="*/ 55 w 72"/>
                <a:gd name="T65" fmla="*/ 19 h 95"/>
                <a:gd name="T66" fmla="*/ 54 w 72"/>
                <a:gd name="T67" fmla="*/ 16 h 95"/>
                <a:gd name="T68" fmla="*/ 51 w 72"/>
                <a:gd name="T69" fmla="*/ 12 h 95"/>
                <a:gd name="T70" fmla="*/ 46 w 72"/>
                <a:gd name="T71" fmla="*/ 8 h 95"/>
                <a:gd name="T72" fmla="*/ 41 w 72"/>
                <a:gd name="T73" fmla="*/ 5 h 95"/>
                <a:gd name="T74" fmla="*/ 27 w 72"/>
                <a:gd name="T75" fmla="*/ 5 h 95"/>
                <a:gd name="T76" fmla="*/ 33 w 72"/>
                <a:gd name="T77" fmla="*/ 48 h 95"/>
                <a:gd name="T78" fmla="*/ 40 w 72"/>
                <a:gd name="T79" fmla="*/ 47 h 95"/>
                <a:gd name="T80" fmla="*/ 46 w 72"/>
                <a:gd name="T81" fmla="*/ 45 h 95"/>
                <a:gd name="T82" fmla="*/ 53 w 72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95">
                  <a:moveTo>
                    <a:pt x="72" y="24"/>
                  </a:move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66" y="42"/>
                  </a:lnTo>
                  <a:lnTo>
                    <a:pt x="62" y="47"/>
                  </a:lnTo>
                  <a:lnTo>
                    <a:pt x="62" y="47"/>
                  </a:lnTo>
                  <a:lnTo>
                    <a:pt x="56" y="49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5" y="52"/>
                  </a:lnTo>
                  <a:lnTo>
                    <a:pt x="38" y="53"/>
                  </a:lnTo>
                  <a:lnTo>
                    <a:pt x="27" y="53"/>
                  </a:lnTo>
                  <a:lnTo>
                    <a:pt x="27" y="82"/>
                  </a:lnTo>
                  <a:lnTo>
                    <a:pt x="27" y="8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29" y="88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0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8" y="10"/>
                  </a:lnTo>
                  <a:lnTo>
                    <a:pt x="71" y="13"/>
                  </a:lnTo>
                  <a:lnTo>
                    <a:pt x="72" y="18"/>
                  </a:lnTo>
                  <a:lnTo>
                    <a:pt x="72" y="24"/>
                  </a:lnTo>
                  <a:lnTo>
                    <a:pt x="72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4" y="36"/>
                  </a:lnTo>
                  <a:lnTo>
                    <a:pt x="55" y="33"/>
                  </a:lnTo>
                  <a:lnTo>
                    <a:pt x="55" y="33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4" y="16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49" y="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1" y="5"/>
                  </a:lnTo>
                  <a:lnTo>
                    <a:pt x="37" y="5"/>
                  </a:lnTo>
                  <a:lnTo>
                    <a:pt x="27" y="5"/>
                  </a:lnTo>
                  <a:lnTo>
                    <a:pt x="27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0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9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/>
            <p:cNvSpPr>
              <a:spLocks noEditPoints="1"/>
            </p:cNvSpPr>
            <p:nvPr/>
          </p:nvSpPr>
          <p:spPr bwMode="auto">
            <a:xfrm>
              <a:off x="9826660" y="5188690"/>
              <a:ext cx="56177" cy="61062"/>
            </a:xfrm>
            <a:custGeom>
              <a:avLst/>
              <a:gdLst>
                <a:gd name="T0" fmla="*/ 78 w 92"/>
                <a:gd name="T1" fmla="*/ 14 h 100"/>
                <a:gd name="T2" fmla="*/ 89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9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3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3 w 92"/>
                <a:gd name="T25" fmla="*/ 86 h 100"/>
                <a:gd name="T26" fmla="*/ 4 w 92"/>
                <a:gd name="T27" fmla="*/ 70 h 100"/>
                <a:gd name="T28" fmla="*/ 2 w 92"/>
                <a:gd name="T29" fmla="*/ 61 h 100"/>
                <a:gd name="T30" fmla="*/ 0 w 92"/>
                <a:gd name="T31" fmla="*/ 51 h 100"/>
                <a:gd name="T32" fmla="*/ 4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7 w 92"/>
                <a:gd name="T41" fmla="*/ 1 h 100"/>
                <a:gd name="T42" fmla="*/ 46 w 92"/>
                <a:gd name="T43" fmla="*/ 0 h 100"/>
                <a:gd name="T44" fmla="*/ 63 w 92"/>
                <a:gd name="T45" fmla="*/ 4 h 100"/>
                <a:gd name="T46" fmla="*/ 71 w 92"/>
                <a:gd name="T47" fmla="*/ 8 h 100"/>
                <a:gd name="T48" fmla="*/ 78 w 92"/>
                <a:gd name="T49" fmla="*/ 14 h 100"/>
                <a:gd name="T50" fmla="*/ 68 w 92"/>
                <a:gd name="T51" fmla="*/ 82 h 100"/>
                <a:gd name="T52" fmla="*/ 74 w 92"/>
                <a:gd name="T53" fmla="*/ 68 h 100"/>
                <a:gd name="T54" fmla="*/ 75 w 92"/>
                <a:gd name="T55" fmla="*/ 60 h 100"/>
                <a:gd name="T56" fmla="*/ 76 w 92"/>
                <a:gd name="T57" fmla="*/ 51 h 100"/>
                <a:gd name="T58" fmla="*/ 74 w 92"/>
                <a:gd name="T59" fmla="*/ 32 h 100"/>
                <a:gd name="T60" fmla="*/ 71 w 92"/>
                <a:gd name="T61" fmla="*/ 25 h 100"/>
                <a:gd name="T62" fmla="*/ 68 w 92"/>
                <a:gd name="T63" fmla="*/ 19 h 100"/>
                <a:gd name="T64" fmla="*/ 59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7 w 92"/>
                <a:gd name="T73" fmla="*/ 14 h 100"/>
                <a:gd name="T74" fmla="*/ 23 w 92"/>
                <a:gd name="T75" fmla="*/ 20 h 100"/>
                <a:gd name="T76" fmla="*/ 19 w 92"/>
                <a:gd name="T77" fmla="*/ 33 h 100"/>
                <a:gd name="T78" fmla="*/ 16 w 92"/>
                <a:gd name="T79" fmla="*/ 41 h 100"/>
                <a:gd name="T80" fmla="*/ 16 w 92"/>
                <a:gd name="T81" fmla="*/ 51 h 100"/>
                <a:gd name="T82" fmla="*/ 19 w 92"/>
                <a:gd name="T83" fmla="*/ 68 h 100"/>
                <a:gd name="T84" fmla="*/ 21 w 92"/>
                <a:gd name="T85" fmla="*/ 75 h 100"/>
                <a:gd name="T86" fmla="*/ 23 w 92"/>
                <a:gd name="T87" fmla="*/ 82 h 100"/>
                <a:gd name="T88" fmla="*/ 32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59 w 92"/>
                <a:gd name="T95" fmla="*/ 91 h 100"/>
                <a:gd name="T96" fmla="*/ 65 w 92"/>
                <a:gd name="T97" fmla="*/ 87 h 100"/>
                <a:gd name="T98" fmla="*/ 68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8" y="14"/>
                  </a:moveTo>
                  <a:lnTo>
                    <a:pt x="78" y="14"/>
                  </a:lnTo>
                  <a:lnTo>
                    <a:pt x="84" y="21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8" y="14"/>
                  </a:lnTo>
                  <a:lnTo>
                    <a:pt x="78" y="14"/>
                  </a:lnTo>
                  <a:close/>
                  <a:moveTo>
                    <a:pt x="68" y="82"/>
                  </a:moveTo>
                  <a:lnTo>
                    <a:pt x="68" y="82"/>
                  </a:lnTo>
                  <a:lnTo>
                    <a:pt x="71" y="75"/>
                  </a:lnTo>
                  <a:lnTo>
                    <a:pt x="74" y="68"/>
                  </a:lnTo>
                  <a:lnTo>
                    <a:pt x="74" y="68"/>
                  </a:lnTo>
                  <a:lnTo>
                    <a:pt x="75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5" y="41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3" y="14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8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7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0" y="27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6" y="4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8" y="60"/>
                  </a:lnTo>
                  <a:lnTo>
                    <a:pt x="19" y="68"/>
                  </a:lnTo>
                  <a:lnTo>
                    <a:pt x="19" y="68"/>
                  </a:lnTo>
                  <a:lnTo>
                    <a:pt x="21" y="75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8" y="87"/>
                  </a:lnTo>
                  <a:lnTo>
                    <a:pt x="32" y="91"/>
                  </a:lnTo>
                  <a:lnTo>
                    <a:pt x="32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59" y="91"/>
                  </a:lnTo>
                  <a:lnTo>
                    <a:pt x="59" y="91"/>
                  </a:lnTo>
                  <a:lnTo>
                    <a:pt x="65" y="87"/>
                  </a:lnTo>
                  <a:lnTo>
                    <a:pt x="68" y="82"/>
                  </a:lnTo>
                  <a:lnTo>
                    <a:pt x="68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/>
            <p:cNvSpPr>
              <a:spLocks/>
            </p:cNvSpPr>
            <p:nvPr/>
          </p:nvSpPr>
          <p:spPr bwMode="auto">
            <a:xfrm>
              <a:off x="9887721" y="5189911"/>
              <a:ext cx="72052" cy="58619"/>
            </a:xfrm>
            <a:custGeom>
              <a:avLst/>
              <a:gdLst>
                <a:gd name="T0" fmla="*/ 76 w 118"/>
                <a:gd name="T1" fmla="*/ 95 h 95"/>
                <a:gd name="T2" fmla="*/ 76 w 118"/>
                <a:gd name="T3" fmla="*/ 90 h 95"/>
                <a:gd name="T4" fmla="*/ 82 w 118"/>
                <a:gd name="T5" fmla="*/ 90 h 95"/>
                <a:gd name="T6" fmla="*/ 87 w 118"/>
                <a:gd name="T7" fmla="*/ 89 h 95"/>
                <a:gd name="T8" fmla="*/ 90 w 118"/>
                <a:gd name="T9" fmla="*/ 86 h 95"/>
                <a:gd name="T10" fmla="*/ 90 w 118"/>
                <a:gd name="T11" fmla="*/ 12 h 95"/>
                <a:gd name="T12" fmla="*/ 57 w 118"/>
                <a:gd name="T13" fmla="*/ 94 h 95"/>
                <a:gd name="T14" fmla="*/ 23 w 118"/>
                <a:gd name="T15" fmla="*/ 11 h 95"/>
                <a:gd name="T16" fmla="*/ 23 w 118"/>
                <a:gd name="T17" fmla="*/ 67 h 95"/>
                <a:gd name="T18" fmla="*/ 23 w 118"/>
                <a:gd name="T19" fmla="*/ 80 h 95"/>
                <a:gd name="T20" fmla="*/ 25 w 118"/>
                <a:gd name="T21" fmla="*/ 83 h 95"/>
                <a:gd name="T22" fmla="*/ 26 w 118"/>
                <a:gd name="T23" fmla="*/ 87 h 95"/>
                <a:gd name="T24" fmla="*/ 33 w 118"/>
                <a:gd name="T25" fmla="*/ 89 h 95"/>
                <a:gd name="T26" fmla="*/ 39 w 118"/>
                <a:gd name="T27" fmla="*/ 90 h 95"/>
                <a:gd name="T28" fmla="*/ 0 w 118"/>
                <a:gd name="T29" fmla="*/ 95 h 95"/>
                <a:gd name="T30" fmla="*/ 0 w 118"/>
                <a:gd name="T31" fmla="*/ 90 h 95"/>
                <a:gd name="T32" fmla="*/ 7 w 118"/>
                <a:gd name="T33" fmla="*/ 89 h 95"/>
                <a:gd name="T34" fmla="*/ 11 w 118"/>
                <a:gd name="T35" fmla="*/ 87 h 95"/>
                <a:gd name="T36" fmla="*/ 15 w 118"/>
                <a:gd name="T37" fmla="*/ 81 h 95"/>
                <a:gd name="T38" fmla="*/ 16 w 118"/>
                <a:gd name="T39" fmla="*/ 68 h 95"/>
                <a:gd name="T40" fmla="*/ 16 w 118"/>
                <a:gd name="T41" fmla="*/ 19 h 95"/>
                <a:gd name="T42" fmla="*/ 15 w 118"/>
                <a:gd name="T43" fmla="*/ 12 h 95"/>
                <a:gd name="T44" fmla="*/ 11 w 118"/>
                <a:gd name="T45" fmla="*/ 9 h 95"/>
                <a:gd name="T46" fmla="*/ 7 w 118"/>
                <a:gd name="T47" fmla="*/ 5 h 95"/>
                <a:gd name="T48" fmla="*/ 1 w 118"/>
                <a:gd name="T49" fmla="*/ 0 h 95"/>
                <a:gd name="T50" fmla="*/ 61 w 118"/>
                <a:gd name="T51" fmla="*/ 72 h 95"/>
                <a:gd name="T52" fmla="*/ 84 w 118"/>
                <a:gd name="T53" fmla="*/ 11 h 95"/>
                <a:gd name="T54" fmla="*/ 86 w 118"/>
                <a:gd name="T55" fmla="*/ 4 h 95"/>
                <a:gd name="T56" fmla="*/ 118 w 118"/>
                <a:gd name="T57" fmla="*/ 0 h 95"/>
                <a:gd name="T58" fmla="*/ 118 w 118"/>
                <a:gd name="T59" fmla="*/ 4 h 95"/>
                <a:gd name="T60" fmla="*/ 113 w 118"/>
                <a:gd name="T61" fmla="*/ 5 h 95"/>
                <a:gd name="T62" fmla="*/ 109 w 118"/>
                <a:gd name="T63" fmla="*/ 6 h 95"/>
                <a:gd name="T64" fmla="*/ 105 w 118"/>
                <a:gd name="T65" fmla="*/ 9 h 95"/>
                <a:gd name="T66" fmla="*/ 105 w 118"/>
                <a:gd name="T67" fmla="*/ 13 h 95"/>
                <a:gd name="T68" fmla="*/ 105 w 118"/>
                <a:gd name="T69" fmla="*/ 82 h 95"/>
                <a:gd name="T70" fmla="*/ 105 w 118"/>
                <a:gd name="T71" fmla="*/ 86 h 95"/>
                <a:gd name="T72" fmla="*/ 109 w 118"/>
                <a:gd name="T73" fmla="*/ 89 h 95"/>
                <a:gd name="T74" fmla="*/ 113 w 118"/>
                <a:gd name="T75" fmla="*/ 90 h 95"/>
                <a:gd name="T76" fmla="*/ 118 w 118"/>
                <a:gd name="T7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95">
                  <a:moveTo>
                    <a:pt x="118" y="95"/>
                  </a:moveTo>
                  <a:lnTo>
                    <a:pt x="76" y="95"/>
                  </a:lnTo>
                  <a:lnTo>
                    <a:pt x="76" y="90"/>
                  </a:lnTo>
                  <a:lnTo>
                    <a:pt x="76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7" y="89"/>
                  </a:lnTo>
                  <a:lnTo>
                    <a:pt x="87" y="89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57" y="94"/>
                  </a:lnTo>
                  <a:lnTo>
                    <a:pt x="54" y="94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67"/>
                  </a:lnTo>
                  <a:lnTo>
                    <a:pt x="23" y="67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25" y="83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9" y="88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9" y="90"/>
                  </a:lnTo>
                  <a:lnTo>
                    <a:pt x="39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14" y="84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6" y="68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7" y="5"/>
                  </a:lnTo>
                  <a:lnTo>
                    <a:pt x="7" y="5"/>
                  </a:lnTo>
                  <a:lnTo>
                    <a:pt x="1" y="4"/>
                  </a:lnTo>
                  <a:lnTo>
                    <a:pt x="1" y="0"/>
                  </a:lnTo>
                  <a:lnTo>
                    <a:pt x="33" y="0"/>
                  </a:lnTo>
                  <a:lnTo>
                    <a:pt x="61" y="72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7" y="0"/>
                  </a:lnTo>
                  <a:lnTo>
                    <a:pt x="118" y="0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5" y="82"/>
                  </a:lnTo>
                  <a:lnTo>
                    <a:pt x="105" y="82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09" y="89"/>
                  </a:lnTo>
                  <a:lnTo>
                    <a:pt x="109" y="89"/>
                  </a:lnTo>
                  <a:lnTo>
                    <a:pt x="113" y="90"/>
                  </a:lnTo>
                  <a:lnTo>
                    <a:pt x="113" y="90"/>
                  </a:lnTo>
                  <a:lnTo>
                    <a:pt x="118" y="90"/>
                  </a:lnTo>
                  <a:lnTo>
                    <a:pt x="118" y="9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/>
            <p:cNvSpPr>
              <a:spLocks/>
            </p:cNvSpPr>
            <p:nvPr/>
          </p:nvSpPr>
          <p:spPr bwMode="auto">
            <a:xfrm>
              <a:off x="9963438" y="5189911"/>
              <a:ext cx="51292" cy="58619"/>
            </a:xfrm>
            <a:custGeom>
              <a:avLst/>
              <a:gdLst>
                <a:gd name="T0" fmla="*/ 83 w 83"/>
                <a:gd name="T1" fmla="*/ 26 h 95"/>
                <a:gd name="T2" fmla="*/ 79 w 83"/>
                <a:gd name="T3" fmla="*/ 26 h 95"/>
                <a:gd name="T4" fmla="*/ 79 w 83"/>
                <a:gd name="T5" fmla="*/ 26 h 95"/>
                <a:gd name="T6" fmla="*/ 77 w 83"/>
                <a:gd name="T7" fmla="*/ 20 h 95"/>
                <a:gd name="T8" fmla="*/ 77 w 83"/>
                <a:gd name="T9" fmla="*/ 20 h 95"/>
                <a:gd name="T10" fmla="*/ 73 w 83"/>
                <a:gd name="T11" fmla="*/ 13 h 95"/>
                <a:gd name="T12" fmla="*/ 73 w 83"/>
                <a:gd name="T13" fmla="*/ 13 h 95"/>
                <a:gd name="T14" fmla="*/ 69 w 83"/>
                <a:gd name="T15" fmla="*/ 9 h 95"/>
                <a:gd name="T16" fmla="*/ 69 w 83"/>
                <a:gd name="T17" fmla="*/ 9 h 95"/>
                <a:gd name="T18" fmla="*/ 66 w 83"/>
                <a:gd name="T19" fmla="*/ 6 h 95"/>
                <a:gd name="T20" fmla="*/ 64 w 83"/>
                <a:gd name="T21" fmla="*/ 5 h 95"/>
                <a:gd name="T22" fmla="*/ 64 w 83"/>
                <a:gd name="T23" fmla="*/ 5 h 95"/>
                <a:gd name="T24" fmla="*/ 58 w 83"/>
                <a:gd name="T25" fmla="*/ 5 h 95"/>
                <a:gd name="T26" fmla="*/ 58 w 83"/>
                <a:gd name="T27" fmla="*/ 5 h 95"/>
                <a:gd name="T28" fmla="*/ 52 w 83"/>
                <a:gd name="T29" fmla="*/ 5 h 95"/>
                <a:gd name="T30" fmla="*/ 49 w 83"/>
                <a:gd name="T31" fmla="*/ 5 h 95"/>
                <a:gd name="T32" fmla="*/ 49 w 83"/>
                <a:gd name="T33" fmla="*/ 81 h 95"/>
                <a:gd name="T34" fmla="*/ 49 w 83"/>
                <a:gd name="T35" fmla="*/ 81 h 95"/>
                <a:gd name="T36" fmla="*/ 50 w 83"/>
                <a:gd name="T37" fmla="*/ 86 h 95"/>
                <a:gd name="T38" fmla="*/ 50 w 83"/>
                <a:gd name="T39" fmla="*/ 86 h 95"/>
                <a:gd name="T40" fmla="*/ 51 w 83"/>
                <a:gd name="T41" fmla="*/ 87 h 95"/>
                <a:gd name="T42" fmla="*/ 54 w 83"/>
                <a:gd name="T43" fmla="*/ 88 h 95"/>
                <a:gd name="T44" fmla="*/ 54 w 83"/>
                <a:gd name="T45" fmla="*/ 88 h 95"/>
                <a:gd name="T46" fmla="*/ 58 w 83"/>
                <a:gd name="T47" fmla="*/ 89 h 95"/>
                <a:gd name="T48" fmla="*/ 58 w 83"/>
                <a:gd name="T49" fmla="*/ 89 h 95"/>
                <a:gd name="T50" fmla="*/ 64 w 83"/>
                <a:gd name="T51" fmla="*/ 90 h 95"/>
                <a:gd name="T52" fmla="*/ 64 w 83"/>
                <a:gd name="T53" fmla="*/ 95 h 95"/>
                <a:gd name="T54" fmla="*/ 19 w 83"/>
                <a:gd name="T55" fmla="*/ 95 h 95"/>
                <a:gd name="T56" fmla="*/ 19 w 83"/>
                <a:gd name="T57" fmla="*/ 90 h 95"/>
                <a:gd name="T58" fmla="*/ 19 w 83"/>
                <a:gd name="T59" fmla="*/ 90 h 95"/>
                <a:gd name="T60" fmla="*/ 25 w 83"/>
                <a:gd name="T61" fmla="*/ 90 h 95"/>
                <a:gd name="T62" fmla="*/ 25 w 83"/>
                <a:gd name="T63" fmla="*/ 90 h 95"/>
                <a:gd name="T64" fmla="*/ 31 w 83"/>
                <a:gd name="T65" fmla="*/ 89 h 95"/>
                <a:gd name="T66" fmla="*/ 31 w 83"/>
                <a:gd name="T67" fmla="*/ 89 h 95"/>
                <a:gd name="T68" fmla="*/ 34 w 83"/>
                <a:gd name="T69" fmla="*/ 87 h 95"/>
                <a:gd name="T70" fmla="*/ 34 w 83"/>
                <a:gd name="T71" fmla="*/ 87 h 95"/>
                <a:gd name="T72" fmla="*/ 34 w 83"/>
                <a:gd name="T73" fmla="*/ 82 h 95"/>
                <a:gd name="T74" fmla="*/ 34 w 83"/>
                <a:gd name="T75" fmla="*/ 5 h 95"/>
                <a:gd name="T76" fmla="*/ 31 w 83"/>
                <a:gd name="T77" fmla="*/ 5 h 95"/>
                <a:gd name="T78" fmla="*/ 31 w 83"/>
                <a:gd name="T79" fmla="*/ 5 h 95"/>
                <a:gd name="T80" fmla="*/ 26 w 83"/>
                <a:gd name="T81" fmla="*/ 5 h 95"/>
                <a:gd name="T82" fmla="*/ 26 w 83"/>
                <a:gd name="T83" fmla="*/ 5 h 95"/>
                <a:gd name="T84" fmla="*/ 19 w 83"/>
                <a:gd name="T85" fmla="*/ 5 h 95"/>
                <a:gd name="T86" fmla="*/ 19 w 83"/>
                <a:gd name="T87" fmla="*/ 5 h 95"/>
                <a:gd name="T88" fmla="*/ 17 w 83"/>
                <a:gd name="T89" fmla="*/ 6 h 95"/>
                <a:gd name="T90" fmla="*/ 15 w 83"/>
                <a:gd name="T91" fmla="*/ 9 h 95"/>
                <a:gd name="T92" fmla="*/ 15 w 83"/>
                <a:gd name="T93" fmla="*/ 9 h 95"/>
                <a:gd name="T94" fmla="*/ 11 w 83"/>
                <a:gd name="T95" fmla="*/ 13 h 95"/>
                <a:gd name="T96" fmla="*/ 11 w 83"/>
                <a:gd name="T97" fmla="*/ 13 h 95"/>
                <a:gd name="T98" fmla="*/ 7 w 83"/>
                <a:gd name="T99" fmla="*/ 20 h 95"/>
                <a:gd name="T100" fmla="*/ 7 w 83"/>
                <a:gd name="T101" fmla="*/ 20 h 95"/>
                <a:gd name="T102" fmla="*/ 6 w 83"/>
                <a:gd name="T103" fmla="*/ 26 h 95"/>
                <a:gd name="T104" fmla="*/ 0 w 83"/>
                <a:gd name="T105" fmla="*/ 26 h 95"/>
                <a:gd name="T106" fmla="*/ 0 w 83"/>
                <a:gd name="T107" fmla="*/ 0 h 95"/>
                <a:gd name="T108" fmla="*/ 83 w 83"/>
                <a:gd name="T109" fmla="*/ 0 h 95"/>
                <a:gd name="T110" fmla="*/ 83 w 83"/>
                <a:gd name="T111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" h="95">
                  <a:moveTo>
                    <a:pt x="83" y="26"/>
                  </a:moveTo>
                  <a:lnTo>
                    <a:pt x="79" y="26"/>
                  </a:lnTo>
                  <a:lnTo>
                    <a:pt x="79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6" y="6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52" y="5"/>
                  </a:lnTo>
                  <a:lnTo>
                    <a:pt x="49" y="5"/>
                  </a:lnTo>
                  <a:lnTo>
                    <a:pt x="49" y="81"/>
                  </a:lnTo>
                  <a:lnTo>
                    <a:pt x="49" y="8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1" y="87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64" y="90"/>
                  </a:lnTo>
                  <a:lnTo>
                    <a:pt x="64" y="95"/>
                  </a:lnTo>
                  <a:lnTo>
                    <a:pt x="19" y="95"/>
                  </a:lnTo>
                  <a:lnTo>
                    <a:pt x="19" y="90"/>
                  </a:lnTo>
                  <a:lnTo>
                    <a:pt x="19" y="9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31" y="89"/>
                  </a:lnTo>
                  <a:lnTo>
                    <a:pt x="31" y="89"/>
                  </a:lnTo>
                  <a:lnTo>
                    <a:pt x="34" y="87"/>
                  </a:lnTo>
                  <a:lnTo>
                    <a:pt x="34" y="87"/>
                  </a:lnTo>
                  <a:lnTo>
                    <a:pt x="34" y="82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/>
            <p:cNvSpPr>
              <a:spLocks noEditPoints="1"/>
            </p:cNvSpPr>
            <p:nvPr/>
          </p:nvSpPr>
          <p:spPr bwMode="auto">
            <a:xfrm>
              <a:off x="10018393" y="5188690"/>
              <a:ext cx="56177" cy="61062"/>
            </a:xfrm>
            <a:custGeom>
              <a:avLst/>
              <a:gdLst>
                <a:gd name="T0" fmla="*/ 79 w 92"/>
                <a:gd name="T1" fmla="*/ 14 h 100"/>
                <a:gd name="T2" fmla="*/ 88 w 92"/>
                <a:gd name="T3" fmla="*/ 30 h 100"/>
                <a:gd name="T4" fmla="*/ 91 w 92"/>
                <a:gd name="T5" fmla="*/ 39 h 100"/>
                <a:gd name="T6" fmla="*/ 92 w 92"/>
                <a:gd name="T7" fmla="*/ 51 h 100"/>
                <a:gd name="T8" fmla="*/ 88 w 92"/>
                <a:gd name="T9" fmla="*/ 71 h 100"/>
                <a:gd name="T10" fmla="*/ 84 w 92"/>
                <a:gd name="T11" fmla="*/ 79 h 100"/>
                <a:gd name="T12" fmla="*/ 78 w 92"/>
                <a:gd name="T13" fmla="*/ 87 h 100"/>
                <a:gd name="T14" fmla="*/ 64 w 92"/>
                <a:gd name="T15" fmla="*/ 97 h 100"/>
                <a:gd name="T16" fmla="*/ 55 w 92"/>
                <a:gd name="T17" fmla="*/ 100 h 100"/>
                <a:gd name="T18" fmla="*/ 46 w 92"/>
                <a:gd name="T19" fmla="*/ 100 h 100"/>
                <a:gd name="T20" fmla="*/ 28 w 92"/>
                <a:gd name="T21" fmla="*/ 97 h 100"/>
                <a:gd name="T22" fmla="*/ 20 w 92"/>
                <a:gd name="T23" fmla="*/ 92 h 100"/>
                <a:gd name="T24" fmla="*/ 14 w 92"/>
                <a:gd name="T25" fmla="*/ 86 h 100"/>
                <a:gd name="T26" fmla="*/ 4 w 92"/>
                <a:gd name="T27" fmla="*/ 70 h 100"/>
                <a:gd name="T28" fmla="*/ 1 w 92"/>
                <a:gd name="T29" fmla="*/ 61 h 100"/>
                <a:gd name="T30" fmla="*/ 0 w 92"/>
                <a:gd name="T31" fmla="*/ 51 h 100"/>
                <a:gd name="T32" fmla="*/ 5 w 92"/>
                <a:gd name="T33" fmla="*/ 30 h 100"/>
                <a:gd name="T34" fmla="*/ 8 w 92"/>
                <a:gd name="T35" fmla="*/ 21 h 100"/>
                <a:gd name="T36" fmla="*/ 14 w 92"/>
                <a:gd name="T37" fmla="*/ 14 h 100"/>
                <a:gd name="T38" fmla="*/ 29 w 92"/>
                <a:gd name="T39" fmla="*/ 4 h 100"/>
                <a:gd name="T40" fmla="*/ 38 w 92"/>
                <a:gd name="T41" fmla="*/ 1 h 100"/>
                <a:gd name="T42" fmla="*/ 46 w 92"/>
                <a:gd name="T43" fmla="*/ 0 h 100"/>
                <a:gd name="T44" fmla="*/ 64 w 92"/>
                <a:gd name="T45" fmla="*/ 4 h 100"/>
                <a:gd name="T46" fmla="*/ 72 w 92"/>
                <a:gd name="T47" fmla="*/ 8 h 100"/>
                <a:gd name="T48" fmla="*/ 79 w 92"/>
                <a:gd name="T49" fmla="*/ 14 h 100"/>
                <a:gd name="T50" fmla="*/ 69 w 92"/>
                <a:gd name="T51" fmla="*/ 82 h 100"/>
                <a:gd name="T52" fmla="*/ 75 w 92"/>
                <a:gd name="T53" fmla="*/ 68 h 100"/>
                <a:gd name="T54" fmla="*/ 76 w 92"/>
                <a:gd name="T55" fmla="*/ 60 h 100"/>
                <a:gd name="T56" fmla="*/ 76 w 92"/>
                <a:gd name="T57" fmla="*/ 51 h 100"/>
                <a:gd name="T58" fmla="*/ 73 w 92"/>
                <a:gd name="T59" fmla="*/ 32 h 100"/>
                <a:gd name="T60" fmla="*/ 71 w 92"/>
                <a:gd name="T61" fmla="*/ 25 h 100"/>
                <a:gd name="T62" fmla="*/ 69 w 92"/>
                <a:gd name="T63" fmla="*/ 19 h 100"/>
                <a:gd name="T64" fmla="*/ 58 w 92"/>
                <a:gd name="T65" fmla="*/ 9 h 100"/>
                <a:gd name="T66" fmla="*/ 53 w 92"/>
                <a:gd name="T67" fmla="*/ 7 h 100"/>
                <a:gd name="T68" fmla="*/ 46 w 92"/>
                <a:gd name="T69" fmla="*/ 6 h 100"/>
                <a:gd name="T70" fmla="*/ 32 w 92"/>
                <a:gd name="T71" fmla="*/ 11 h 100"/>
                <a:gd name="T72" fmla="*/ 28 w 92"/>
                <a:gd name="T73" fmla="*/ 14 h 100"/>
                <a:gd name="T74" fmla="*/ 23 w 92"/>
                <a:gd name="T75" fmla="*/ 20 h 100"/>
                <a:gd name="T76" fmla="*/ 18 w 92"/>
                <a:gd name="T77" fmla="*/ 33 h 100"/>
                <a:gd name="T78" fmla="*/ 17 w 92"/>
                <a:gd name="T79" fmla="*/ 41 h 100"/>
                <a:gd name="T80" fmla="*/ 17 w 92"/>
                <a:gd name="T81" fmla="*/ 51 h 100"/>
                <a:gd name="T82" fmla="*/ 18 w 92"/>
                <a:gd name="T83" fmla="*/ 68 h 100"/>
                <a:gd name="T84" fmla="*/ 21 w 92"/>
                <a:gd name="T85" fmla="*/ 75 h 100"/>
                <a:gd name="T86" fmla="*/ 24 w 92"/>
                <a:gd name="T87" fmla="*/ 82 h 100"/>
                <a:gd name="T88" fmla="*/ 33 w 92"/>
                <a:gd name="T89" fmla="*/ 91 h 100"/>
                <a:gd name="T90" fmla="*/ 39 w 92"/>
                <a:gd name="T91" fmla="*/ 93 h 100"/>
                <a:gd name="T92" fmla="*/ 46 w 92"/>
                <a:gd name="T93" fmla="*/ 94 h 100"/>
                <a:gd name="T94" fmla="*/ 60 w 92"/>
                <a:gd name="T95" fmla="*/ 91 h 100"/>
                <a:gd name="T96" fmla="*/ 64 w 92"/>
                <a:gd name="T97" fmla="*/ 87 h 100"/>
                <a:gd name="T98" fmla="*/ 69 w 92"/>
                <a:gd name="T99" fmla="*/ 8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" h="100">
                  <a:moveTo>
                    <a:pt x="79" y="14"/>
                  </a:moveTo>
                  <a:lnTo>
                    <a:pt x="79" y="14"/>
                  </a:lnTo>
                  <a:lnTo>
                    <a:pt x="84" y="21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91" y="39"/>
                  </a:lnTo>
                  <a:lnTo>
                    <a:pt x="92" y="51"/>
                  </a:lnTo>
                  <a:lnTo>
                    <a:pt x="92" y="51"/>
                  </a:lnTo>
                  <a:lnTo>
                    <a:pt x="91" y="61"/>
                  </a:lnTo>
                  <a:lnTo>
                    <a:pt x="88" y="71"/>
                  </a:lnTo>
                  <a:lnTo>
                    <a:pt x="88" y="71"/>
                  </a:lnTo>
                  <a:lnTo>
                    <a:pt x="84" y="79"/>
                  </a:lnTo>
                  <a:lnTo>
                    <a:pt x="78" y="87"/>
                  </a:lnTo>
                  <a:lnTo>
                    <a:pt x="78" y="87"/>
                  </a:lnTo>
                  <a:lnTo>
                    <a:pt x="71" y="93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5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37" y="99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20" y="92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8" y="79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39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8" y="2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1" y="8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79" y="14"/>
                  </a:lnTo>
                  <a:close/>
                  <a:moveTo>
                    <a:pt x="69" y="82"/>
                  </a:moveTo>
                  <a:lnTo>
                    <a:pt x="69" y="82"/>
                  </a:lnTo>
                  <a:lnTo>
                    <a:pt x="72" y="75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76" y="60"/>
                  </a:lnTo>
                  <a:lnTo>
                    <a:pt x="76" y="51"/>
                  </a:lnTo>
                  <a:lnTo>
                    <a:pt x="76" y="51"/>
                  </a:lnTo>
                  <a:lnTo>
                    <a:pt x="76" y="41"/>
                  </a:lnTo>
                  <a:lnTo>
                    <a:pt x="73" y="32"/>
                  </a:lnTo>
                  <a:lnTo>
                    <a:pt x="73" y="32"/>
                  </a:lnTo>
                  <a:lnTo>
                    <a:pt x="71" y="25"/>
                  </a:lnTo>
                  <a:lnTo>
                    <a:pt x="69" y="19"/>
                  </a:lnTo>
                  <a:lnTo>
                    <a:pt x="69" y="19"/>
                  </a:lnTo>
                  <a:lnTo>
                    <a:pt x="64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3" y="7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8" y="14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1" y="27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17" y="4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60"/>
                  </a:lnTo>
                  <a:lnTo>
                    <a:pt x="18" y="68"/>
                  </a:lnTo>
                  <a:lnTo>
                    <a:pt x="18" y="68"/>
                  </a:lnTo>
                  <a:lnTo>
                    <a:pt x="21" y="75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8" y="87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39" y="93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3" y="93"/>
                  </a:lnTo>
                  <a:lnTo>
                    <a:pt x="60" y="91"/>
                  </a:lnTo>
                  <a:lnTo>
                    <a:pt x="60" y="91"/>
                  </a:lnTo>
                  <a:lnTo>
                    <a:pt x="64" y="87"/>
                  </a:lnTo>
                  <a:lnTo>
                    <a:pt x="69" y="82"/>
                  </a:lnTo>
                  <a:lnTo>
                    <a:pt x="69" y="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8"/>
            <p:cNvSpPr>
              <a:spLocks noEditPoints="1"/>
            </p:cNvSpPr>
            <p:nvPr/>
          </p:nvSpPr>
          <p:spPr bwMode="auto">
            <a:xfrm>
              <a:off x="10081897" y="5189911"/>
              <a:ext cx="43964" cy="58619"/>
            </a:xfrm>
            <a:custGeom>
              <a:avLst/>
              <a:gdLst>
                <a:gd name="T0" fmla="*/ 73 w 73"/>
                <a:gd name="T1" fmla="*/ 24 h 95"/>
                <a:gd name="T2" fmla="*/ 71 w 73"/>
                <a:gd name="T3" fmla="*/ 36 h 95"/>
                <a:gd name="T4" fmla="*/ 68 w 73"/>
                <a:gd name="T5" fmla="*/ 42 h 95"/>
                <a:gd name="T6" fmla="*/ 63 w 73"/>
                <a:gd name="T7" fmla="*/ 47 h 95"/>
                <a:gd name="T8" fmla="*/ 52 w 73"/>
                <a:gd name="T9" fmla="*/ 51 h 95"/>
                <a:gd name="T10" fmla="*/ 45 w 73"/>
                <a:gd name="T11" fmla="*/ 52 h 95"/>
                <a:gd name="T12" fmla="*/ 28 w 73"/>
                <a:gd name="T13" fmla="*/ 53 h 95"/>
                <a:gd name="T14" fmla="*/ 28 w 73"/>
                <a:gd name="T15" fmla="*/ 82 h 95"/>
                <a:gd name="T16" fmla="*/ 29 w 73"/>
                <a:gd name="T17" fmla="*/ 87 h 95"/>
                <a:gd name="T18" fmla="*/ 32 w 73"/>
                <a:gd name="T19" fmla="*/ 89 h 95"/>
                <a:gd name="T20" fmla="*/ 36 w 73"/>
                <a:gd name="T21" fmla="*/ 90 h 95"/>
                <a:gd name="T22" fmla="*/ 41 w 73"/>
                <a:gd name="T23" fmla="*/ 90 h 95"/>
                <a:gd name="T24" fmla="*/ 1 w 73"/>
                <a:gd name="T25" fmla="*/ 95 h 95"/>
                <a:gd name="T26" fmla="*/ 1 w 73"/>
                <a:gd name="T27" fmla="*/ 90 h 95"/>
                <a:gd name="T28" fmla="*/ 6 w 73"/>
                <a:gd name="T29" fmla="*/ 90 h 95"/>
                <a:gd name="T30" fmla="*/ 9 w 73"/>
                <a:gd name="T31" fmla="*/ 89 h 95"/>
                <a:gd name="T32" fmla="*/ 13 w 73"/>
                <a:gd name="T33" fmla="*/ 87 h 95"/>
                <a:gd name="T34" fmla="*/ 14 w 73"/>
                <a:gd name="T35" fmla="*/ 13 h 95"/>
                <a:gd name="T36" fmla="*/ 13 w 73"/>
                <a:gd name="T37" fmla="*/ 9 h 95"/>
                <a:gd name="T38" fmla="*/ 12 w 73"/>
                <a:gd name="T39" fmla="*/ 8 h 95"/>
                <a:gd name="T40" fmla="*/ 9 w 73"/>
                <a:gd name="T41" fmla="*/ 6 h 95"/>
                <a:gd name="T42" fmla="*/ 5 w 73"/>
                <a:gd name="T43" fmla="*/ 5 h 95"/>
                <a:gd name="T44" fmla="*/ 0 w 73"/>
                <a:gd name="T45" fmla="*/ 0 h 95"/>
                <a:gd name="T46" fmla="*/ 44 w 73"/>
                <a:gd name="T47" fmla="*/ 0 h 95"/>
                <a:gd name="T48" fmla="*/ 56 w 73"/>
                <a:gd name="T49" fmla="*/ 2 h 95"/>
                <a:gd name="T50" fmla="*/ 65 w 73"/>
                <a:gd name="T51" fmla="*/ 6 h 95"/>
                <a:gd name="T52" fmla="*/ 69 w 73"/>
                <a:gd name="T53" fmla="*/ 10 h 95"/>
                <a:gd name="T54" fmla="*/ 73 w 73"/>
                <a:gd name="T55" fmla="*/ 18 h 95"/>
                <a:gd name="T56" fmla="*/ 73 w 73"/>
                <a:gd name="T57" fmla="*/ 24 h 95"/>
                <a:gd name="T58" fmla="*/ 53 w 73"/>
                <a:gd name="T59" fmla="*/ 40 h 95"/>
                <a:gd name="T60" fmla="*/ 56 w 73"/>
                <a:gd name="T61" fmla="*/ 33 h 95"/>
                <a:gd name="T62" fmla="*/ 57 w 73"/>
                <a:gd name="T63" fmla="*/ 27 h 95"/>
                <a:gd name="T64" fmla="*/ 56 w 73"/>
                <a:gd name="T65" fmla="*/ 19 h 95"/>
                <a:gd name="T66" fmla="*/ 55 w 73"/>
                <a:gd name="T67" fmla="*/ 16 h 95"/>
                <a:gd name="T68" fmla="*/ 53 w 73"/>
                <a:gd name="T69" fmla="*/ 12 h 95"/>
                <a:gd name="T70" fmla="*/ 47 w 73"/>
                <a:gd name="T71" fmla="*/ 8 h 95"/>
                <a:gd name="T72" fmla="*/ 43 w 73"/>
                <a:gd name="T73" fmla="*/ 5 h 95"/>
                <a:gd name="T74" fmla="*/ 28 w 73"/>
                <a:gd name="T75" fmla="*/ 5 h 95"/>
                <a:gd name="T76" fmla="*/ 34 w 73"/>
                <a:gd name="T77" fmla="*/ 48 h 95"/>
                <a:gd name="T78" fmla="*/ 41 w 73"/>
                <a:gd name="T79" fmla="*/ 47 h 95"/>
                <a:gd name="T80" fmla="*/ 46 w 73"/>
                <a:gd name="T81" fmla="*/ 45 h 95"/>
                <a:gd name="T82" fmla="*/ 53 w 73"/>
                <a:gd name="T83" fmla="*/ 4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95">
                  <a:moveTo>
                    <a:pt x="73" y="24"/>
                  </a:moveTo>
                  <a:lnTo>
                    <a:pt x="73" y="24"/>
                  </a:lnTo>
                  <a:lnTo>
                    <a:pt x="73" y="30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8" y="42"/>
                  </a:lnTo>
                  <a:lnTo>
                    <a:pt x="63" y="47"/>
                  </a:lnTo>
                  <a:lnTo>
                    <a:pt x="63" y="47"/>
                  </a:lnTo>
                  <a:lnTo>
                    <a:pt x="57" y="49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45" y="52"/>
                  </a:lnTo>
                  <a:lnTo>
                    <a:pt x="39" y="53"/>
                  </a:lnTo>
                  <a:lnTo>
                    <a:pt x="28" y="53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9" y="87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41" y="90"/>
                  </a:lnTo>
                  <a:lnTo>
                    <a:pt x="41" y="95"/>
                  </a:lnTo>
                  <a:lnTo>
                    <a:pt x="1" y="95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9" y="89"/>
                  </a:lnTo>
                  <a:lnTo>
                    <a:pt x="9" y="89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4" y="82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3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69" y="10"/>
                  </a:lnTo>
                  <a:lnTo>
                    <a:pt x="71" y="13"/>
                  </a:lnTo>
                  <a:lnTo>
                    <a:pt x="73" y="18"/>
                  </a:lnTo>
                  <a:lnTo>
                    <a:pt x="73" y="24"/>
                  </a:lnTo>
                  <a:lnTo>
                    <a:pt x="73" y="24"/>
                  </a:lnTo>
                  <a:close/>
                  <a:moveTo>
                    <a:pt x="53" y="40"/>
                  </a:moveTo>
                  <a:lnTo>
                    <a:pt x="53" y="40"/>
                  </a:lnTo>
                  <a:lnTo>
                    <a:pt x="55" y="36"/>
                  </a:lnTo>
                  <a:lnTo>
                    <a:pt x="56" y="33"/>
                  </a:lnTo>
                  <a:lnTo>
                    <a:pt x="56" y="33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55" y="16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7" y="5"/>
                  </a:lnTo>
                  <a:lnTo>
                    <a:pt x="28" y="5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1" y="4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51" y="43"/>
                  </a:lnTo>
                  <a:lnTo>
                    <a:pt x="53" y="40"/>
                  </a:lnTo>
                  <a:lnTo>
                    <a:pt x="53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/>
            <p:cNvSpPr>
              <a:spLocks/>
            </p:cNvSpPr>
            <p:nvPr/>
          </p:nvSpPr>
          <p:spPr bwMode="auto">
            <a:xfrm>
              <a:off x="10131968" y="5189911"/>
              <a:ext cx="45185" cy="58619"/>
            </a:xfrm>
            <a:custGeom>
              <a:avLst/>
              <a:gdLst>
                <a:gd name="T0" fmla="*/ 73 w 73"/>
                <a:gd name="T1" fmla="*/ 26 h 95"/>
                <a:gd name="T2" fmla="*/ 68 w 73"/>
                <a:gd name="T3" fmla="*/ 26 h 95"/>
                <a:gd name="T4" fmla="*/ 68 w 73"/>
                <a:gd name="T5" fmla="*/ 26 h 95"/>
                <a:gd name="T6" fmla="*/ 66 w 73"/>
                <a:gd name="T7" fmla="*/ 21 h 95"/>
                <a:gd name="T8" fmla="*/ 66 w 73"/>
                <a:gd name="T9" fmla="*/ 21 h 95"/>
                <a:gd name="T10" fmla="*/ 63 w 73"/>
                <a:gd name="T11" fmla="*/ 14 h 95"/>
                <a:gd name="T12" fmla="*/ 63 w 73"/>
                <a:gd name="T13" fmla="*/ 14 h 95"/>
                <a:gd name="T14" fmla="*/ 58 w 73"/>
                <a:gd name="T15" fmla="*/ 9 h 95"/>
                <a:gd name="T16" fmla="*/ 58 w 73"/>
                <a:gd name="T17" fmla="*/ 9 h 95"/>
                <a:gd name="T18" fmla="*/ 56 w 73"/>
                <a:gd name="T19" fmla="*/ 6 h 95"/>
                <a:gd name="T20" fmla="*/ 54 w 73"/>
                <a:gd name="T21" fmla="*/ 5 h 95"/>
                <a:gd name="T22" fmla="*/ 54 w 73"/>
                <a:gd name="T23" fmla="*/ 5 h 95"/>
                <a:gd name="T24" fmla="*/ 48 w 73"/>
                <a:gd name="T25" fmla="*/ 5 h 95"/>
                <a:gd name="T26" fmla="*/ 48 w 73"/>
                <a:gd name="T27" fmla="*/ 5 h 95"/>
                <a:gd name="T28" fmla="*/ 41 w 73"/>
                <a:gd name="T29" fmla="*/ 5 h 95"/>
                <a:gd name="T30" fmla="*/ 27 w 73"/>
                <a:gd name="T31" fmla="*/ 5 h 95"/>
                <a:gd name="T32" fmla="*/ 27 w 73"/>
                <a:gd name="T33" fmla="*/ 81 h 95"/>
                <a:gd name="T34" fmla="*/ 27 w 73"/>
                <a:gd name="T35" fmla="*/ 81 h 95"/>
                <a:gd name="T36" fmla="*/ 28 w 73"/>
                <a:gd name="T37" fmla="*/ 86 h 95"/>
                <a:gd name="T38" fmla="*/ 28 w 73"/>
                <a:gd name="T39" fmla="*/ 86 h 95"/>
                <a:gd name="T40" fmla="*/ 32 w 73"/>
                <a:gd name="T41" fmla="*/ 88 h 95"/>
                <a:gd name="T42" fmla="*/ 32 w 73"/>
                <a:gd name="T43" fmla="*/ 88 h 95"/>
                <a:gd name="T44" fmla="*/ 36 w 73"/>
                <a:gd name="T45" fmla="*/ 89 h 95"/>
                <a:gd name="T46" fmla="*/ 36 w 73"/>
                <a:gd name="T47" fmla="*/ 89 h 95"/>
                <a:gd name="T48" fmla="*/ 42 w 73"/>
                <a:gd name="T49" fmla="*/ 90 h 95"/>
                <a:gd name="T50" fmla="*/ 42 w 73"/>
                <a:gd name="T51" fmla="*/ 95 h 95"/>
                <a:gd name="T52" fmla="*/ 0 w 73"/>
                <a:gd name="T53" fmla="*/ 95 h 95"/>
                <a:gd name="T54" fmla="*/ 0 w 73"/>
                <a:gd name="T55" fmla="*/ 90 h 95"/>
                <a:gd name="T56" fmla="*/ 0 w 73"/>
                <a:gd name="T57" fmla="*/ 90 h 95"/>
                <a:gd name="T58" fmla="*/ 5 w 73"/>
                <a:gd name="T59" fmla="*/ 90 h 95"/>
                <a:gd name="T60" fmla="*/ 5 w 73"/>
                <a:gd name="T61" fmla="*/ 90 h 95"/>
                <a:gd name="T62" fmla="*/ 10 w 73"/>
                <a:gd name="T63" fmla="*/ 89 h 95"/>
                <a:gd name="T64" fmla="*/ 10 w 73"/>
                <a:gd name="T65" fmla="*/ 89 h 95"/>
                <a:gd name="T66" fmla="*/ 12 w 73"/>
                <a:gd name="T67" fmla="*/ 87 h 95"/>
                <a:gd name="T68" fmla="*/ 12 w 73"/>
                <a:gd name="T69" fmla="*/ 87 h 95"/>
                <a:gd name="T70" fmla="*/ 13 w 73"/>
                <a:gd name="T71" fmla="*/ 82 h 95"/>
                <a:gd name="T72" fmla="*/ 13 w 73"/>
                <a:gd name="T73" fmla="*/ 13 h 95"/>
                <a:gd name="T74" fmla="*/ 13 w 73"/>
                <a:gd name="T75" fmla="*/ 13 h 95"/>
                <a:gd name="T76" fmla="*/ 12 w 73"/>
                <a:gd name="T77" fmla="*/ 10 h 95"/>
                <a:gd name="T78" fmla="*/ 12 w 73"/>
                <a:gd name="T79" fmla="*/ 10 h 95"/>
                <a:gd name="T80" fmla="*/ 11 w 73"/>
                <a:gd name="T81" fmla="*/ 9 h 95"/>
                <a:gd name="T82" fmla="*/ 10 w 73"/>
                <a:gd name="T83" fmla="*/ 6 h 95"/>
                <a:gd name="T84" fmla="*/ 10 w 73"/>
                <a:gd name="T85" fmla="*/ 6 h 95"/>
                <a:gd name="T86" fmla="*/ 4 w 73"/>
                <a:gd name="T87" fmla="*/ 5 h 95"/>
                <a:gd name="T88" fmla="*/ 4 w 73"/>
                <a:gd name="T89" fmla="*/ 5 h 95"/>
                <a:gd name="T90" fmla="*/ 0 w 73"/>
                <a:gd name="T91" fmla="*/ 4 h 95"/>
                <a:gd name="T92" fmla="*/ 0 w 73"/>
                <a:gd name="T93" fmla="*/ 0 h 95"/>
                <a:gd name="T94" fmla="*/ 73 w 73"/>
                <a:gd name="T95" fmla="*/ 0 h 95"/>
                <a:gd name="T96" fmla="*/ 73 w 73"/>
                <a:gd name="T97" fmla="*/ 2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95">
                  <a:moveTo>
                    <a:pt x="73" y="26"/>
                  </a:moveTo>
                  <a:lnTo>
                    <a:pt x="68" y="26"/>
                  </a:lnTo>
                  <a:lnTo>
                    <a:pt x="68" y="26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6" y="6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27" y="5"/>
                  </a:lnTo>
                  <a:lnTo>
                    <a:pt x="27" y="81"/>
                  </a:lnTo>
                  <a:lnTo>
                    <a:pt x="27" y="81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6" y="89"/>
                  </a:lnTo>
                  <a:lnTo>
                    <a:pt x="36" y="89"/>
                  </a:lnTo>
                  <a:lnTo>
                    <a:pt x="42" y="90"/>
                  </a:lnTo>
                  <a:lnTo>
                    <a:pt x="42" y="95"/>
                  </a:lnTo>
                  <a:lnTo>
                    <a:pt x="0" y="95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5" y="90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12" y="87"/>
                  </a:lnTo>
                  <a:lnTo>
                    <a:pt x="12" y="87"/>
                  </a:lnTo>
                  <a:lnTo>
                    <a:pt x="13" y="8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0"/>
            <p:cNvSpPr>
              <a:spLocks noEditPoints="1"/>
            </p:cNvSpPr>
            <p:nvPr/>
          </p:nvSpPr>
          <p:spPr bwMode="auto">
            <a:xfrm>
              <a:off x="9703315" y="5274176"/>
              <a:ext cx="24425" cy="31752"/>
            </a:xfrm>
            <a:custGeom>
              <a:avLst/>
              <a:gdLst>
                <a:gd name="T0" fmla="*/ 40 w 40"/>
                <a:gd name="T1" fmla="*/ 13 h 53"/>
                <a:gd name="T2" fmla="*/ 38 w 40"/>
                <a:gd name="T3" fmla="*/ 21 h 53"/>
                <a:gd name="T4" fmla="*/ 36 w 40"/>
                <a:gd name="T5" fmla="*/ 23 h 53"/>
                <a:gd name="T6" fmla="*/ 33 w 40"/>
                <a:gd name="T7" fmla="*/ 25 h 53"/>
                <a:gd name="T8" fmla="*/ 27 w 40"/>
                <a:gd name="T9" fmla="*/ 29 h 53"/>
                <a:gd name="T10" fmla="*/ 15 w 40"/>
                <a:gd name="T11" fmla="*/ 30 h 53"/>
                <a:gd name="T12" fmla="*/ 15 w 40"/>
                <a:gd name="T13" fmla="*/ 45 h 53"/>
                <a:gd name="T14" fmla="*/ 15 w 40"/>
                <a:gd name="T15" fmla="*/ 47 h 53"/>
                <a:gd name="T16" fmla="*/ 17 w 40"/>
                <a:gd name="T17" fmla="*/ 49 h 53"/>
                <a:gd name="T18" fmla="*/ 19 w 40"/>
                <a:gd name="T19" fmla="*/ 49 h 53"/>
                <a:gd name="T20" fmla="*/ 22 w 40"/>
                <a:gd name="T21" fmla="*/ 53 h 53"/>
                <a:gd name="T22" fmla="*/ 0 w 40"/>
                <a:gd name="T23" fmla="*/ 49 h 53"/>
                <a:gd name="T24" fmla="*/ 2 w 40"/>
                <a:gd name="T25" fmla="*/ 49 h 53"/>
                <a:gd name="T26" fmla="*/ 4 w 40"/>
                <a:gd name="T27" fmla="*/ 49 h 53"/>
                <a:gd name="T28" fmla="*/ 7 w 40"/>
                <a:gd name="T29" fmla="*/ 47 h 53"/>
                <a:gd name="T30" fmla="*/ 7 w 40"/>
                <a:gd name="T31" fmla="*/ 45 h 53"/>
                <a:gd name="T32" fmla="*/ 7 w 40"/>
                <a:gd name="T33" fmla="*/ 8 h 53"/>
                <a:gd name="T34" fmla="*/ 7 w 40"/>
                <a:gd name="T35" fmla="*/ 6 h 53"/>
                <a:gd name="T36" fmla="*/ 4 w 40"/>
                <a:gd name="T37" fmla="*/ 4 h 53"/>
                <a:gd name="T38" fmla="*/ 2 w 40"/>
                <a:gd name="T39" fmla="*/ 4 h 53"/>
                <a:gd name="T40" fmla="*/ 0 w 40"/>
                <a:gd name="T41" fmla="*/ 0 h 53"/>
                <a:gd name="T42" fmla="*/ 23 w 40"/>
                <a:gd name="T43" fmla="*/ 0 h 53"/>
                <a:gd name="T44" fmla="*/ 35 w 40"/>
                <a:gd name="T45" fmla="*/ 4 h 53"/>
                <a:gd name="T46" fmla="*/ 39 w 40"/>
                <a:gd name="T47" fmla="*/ 8 h 53"/>
                <a:gd name="T48" fmla="*/ 40 w 40"/>
                <a:gd name="T49" fmla="*/ 13 h 53"/>
                <a:gd name="T50" fmla="*/ 28 w 40"/>
                <a:gd name="T51" fmla="*/ 22 h 53"/>
                <a:gd name="T52" fmla="*/ 30 w 40"/>
                <a:gd name="T53" fmla="*/ 18 h 53"/>
                <a:gd name="T54" fmla="*/ 31 w 40"/>
                <a:gd name="T55" fmla="*/ 15 h 53"/>
                <a:gd name="T56" fmla="*/ 30 w 40"/>
                <a:gd name="T57" fmla="*/ 10 h 53"/>
                <a:gd name="T58" fmla="*/ 28 w 40"/>
                <a:gd name="T59" fmla="*/ 7 h 53"/>
                <a:gd name="T60" fmla="*/ 25 w 40"/>
                <a:gd name="T61" fmla="*/ 5 h 53"/>
                <a:gd name="T62" fmla="*/ 15 w 40"/>
                <a:gd name="T63" fmla="*/ 4 h 53"/>
                <a:gd name="T64" fmla="*/ 18 w 40"/>
                <a:gd name="T65" fmla="*/ 26 h 53"/>
                <a:gd name="T66" fmla="*/ 22 w 40"/>
                <a:gd name="T67" fmla="*/ 26 h 53"/>
                <a:gd name="T68" fmla="*/ 25 w 40"/>
                <a:gd name="T69" fmla="*/ 25 h 53"/>
                <a:gd name="T70" fmla="*/ 28 w 40"/>
                <a:gd name="T7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" h="53">
                  <a:moveTo>
                    <a:pt x="40" y="13"/>
                  </a:moveTo>
                  <a:lnTo>
                    <a:pt x="40" y="13"/>
                  </a:lnTo>
                  <a:lnTo>
                    <a:pt x="39" y="17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5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0" y="1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9" y="8"/>
                  </a:lnTo>
                  <a:lnTo>
                    <a:pt x="40" y="13"/>
                  </a:lnTo>
                  <a:lnTo>
                    <a:pt x="40" y="13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8" y="22"/>
                  </a:lnTo>
                  <a:lnTo>
                    <a:pt x="28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1"/>
            <p:cNvSpPr>
              <a:spLocks noEditPoints="1"/>
            </p:cNvSpPr>
            <p:nvPr/>
          </p:nvSpPr>
          <p:spPr bwMode="auto">
            <a:xfrm>
              <a:off x="9746058" y="5272954"/>
              <a:ext cx="31752" cy="34195"/>
            </a:xfrm>
            <a:custGeom>
              <a:avLst/>
              <a:gdLst>
                <a:gd name="T0" fmla="*/ 42 w 50"/>
                <a:gd name="T1" fmla="*/ 8 h 55"/>
                <a:gd name="T2" fmla="*/ 48 w 50"/>
                <a:gd name="T3" fmla="*/ 16 h 55"/>
                <a:gd name="T4" fmla="*/ 49 w 50"/>
                <a:gd name="T5" fmla="*/ 22 h 55"/>
                <a:gd name="T6" fmla="*/ 50 w 50"/>
                <a:gd name="T7" fmla="*/ 27 h 55"/>
                <a:gd name="T8" fmla="*/ 48 w 50"/>
                <a:gd name="T9" fmla="*/ 39 h 55"/>
                <a:gd name="T10" fmla="*/ 46 w 50"/>
                <a:gd name="T11" fmla="*/ 44 h 55"/>
                <a:gd name="T12" fmla="*/ 42 w 50"/>
                <a:gd name="T13" fmla="*/ 47 h 55"/>
                <a:gd name="T14" fmla="*/ 34 w 50"/>
                <a:gd name="T15" fmla="*/ 53 h 55"/>
                <a:gd name="T16" fmla="*/ 30 w 50"/>
                <a:gd name="T17" fmla="*/ 54 h 55"/>
                <a:gd name="T18" fmla="*/ 25 w 50"/>
                <a:gd name="T19" fmla="*/ 55 h 55"/>
                <a:gd name="T20" fmla="*/ 15 w 50"/>
                <a:gd name="T21" fmla="*/ 53 h 55"/>
                <a:gd name="T22" fmla="*/ 10 w 50"/>
                <a:gd name="T23" fmla="*/ 50 h 55"/>
                <a:gd name="T24" fmla="*/ 7 w 50"/>
                <a:gd name="T25" fmla="*/ 47 h 55"/>
                <a:gd name="T26" fmla="*/ 2 w 50"/>
                <a:gd name="T27" fmla="*/ 38 h 55"/>
                <a:gd name="T28" fmla="*/ 0 w 50"/>
                <a:gd name="T29" fmla="*/ 33 h 55"/>
                <a:gd name="T30" fmla="*/ 0 w 50"/>
                <a:gd name="T31" fmla="*/ 27 h 55"/>
                <a:gd name="T32" fmla="*/ 2 w 50"/>
                <a:gd name="T33" fmla="*/ 16 h 55"/>
                <a:gd name="T34" fmla="*/ 4 w 50"/>
                <a:gd name="T35" fmla="*/ 11 h 55"/>
                <a:gd name="T36" fmla="*/ 8 w 50"/>
                <a:gd name="T37" fmla="*/ 8 h 55"/>
                <a:gd name="T38" fmla="*/ 16 w 50"/>
                <a:gd name="T39" fmla="*/ 2 h 55"/>
                <a:gd name="T40" fmla="*/ 20 w 50"/>
                <a:gd name="T41" fmla="*/ 1 h 55"/>
                <a:gd name="T42" fmla="*/ 25 w 50"/>
                <a:gd name="T43" fmla="*/ 0 h 55"/>
                <a:gd name="T44" fmla="*/ 34 w 50"/>
                <a:gd name="T45" fmla="*/ 2 h 55"/>
                <a:gd name="T46" fmla="*/ 39 w 50"/>
                <a:gd name="T47" fmla="*/ 5 h 55"/>
                <a:gd name="T48" fmla="*/ 42 w 50"/>
                <a:gd name="T49" fmla="*/ 8 h 55"/>
                <a:gd name="T50" fmla="*/ 36 w 50"/>
                <a:gd name="T51" fmla="*/ 45 h 55"/>
                <a:gd name="T52" fmla="*/ 40 w 50"/>
                <a:gd name="T53" fmla="*/ 37 h 55"/>
                <a:gd name="T54" fmla="*/ 41 w 50"/>
                <a:gd name="T55" fmla="*/ 27 h 55"/>
                <a:gd name="T56" fmla="*/ 40 w 50"/>
                <a:gd name="T57" fmla="*/ 17 h 55"/>
                <a:gd name="T58" fmla="*/ 36 w 50"/>
                <a:gd name="T59" fmla="*/ 10 h 55"/>
                <a:gd name="T60" fmla="*/ 34 w 50"/>
                <a:gd name="T61" fmla="*/ 7 h 55"/>
                <a:gd name="T62" fmla="*/ 32 w 50"/>
                <a:gd name="T63" fmla="*/ 6 h 55"/>
                <a:gd name="T64" fmla="*/ 25 w 50"/>
                <a:gd name="T65" fmla="*/ 3 h 55"/>
                <a:gd name="T66" fmla="*/ 20 w 50"/>
                <a:gd name="T67" fmla="*/ 3 h 55"/>
                <a:gd name="T68" fmla="*/ 17 w 50"/>
                <a:gd name="T69" fmla="*/ 6 h 55"/>
                <a:gd name="T70" fmla="*/ 12 w 50"/>
                <a:gd name="T71" fmla="*/ 10 h 55"/>
                <a:gd name="T72" fmla="*/ 10 w 50"/>
                <a:gd name="T73" fmla="*/ 18 h 55"/>
                <a:gd name="T74" fmla="*/ 9 w 50"/>
                <a:gd name="T75" fmla="*/ 27 h 55"/>
                <a:gd name="T76" fmla="*/ 10 w 50"/>
                <a:gd name="T77" fmla="*/ 37 h 55"/>
                <a:gd name="T78" fmla="*/ 12 w 50"/>
                <a:gd name="T79" fmla="*/ 45 h 55"/>
                <a:gd name="T80" fmla="*/ 15 w 50"/>
                <a:gd name="T81" fmla="*/ 47 h 55"/>
                <a:gd name="T82" fmla="*/ 18 w 50"/>
                <a:gd name="T83" fmla="*/ 49 h 55"/>
                <a:gd name="T84" fmla="*/ 25 w 50"/>
                <a:gd name="T85" fmla="*/ 52 h 55"/>
                <a:gd name="T86" fmla="*/ 28 w 50"/>
                <a:gd name="T87" fmla="*/ 50 h 55"/>
                <a:gd name="T88" fmla="*/ 32 w 50"/>
                <a:gd name="T89" fmla="*/ 49 h 55"/>
                <a:gd name="T90" fmla="*/ 36 w 50"/>
                <a:gd name="T9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" h="55">
                  <a:moveTo>
                    <a:pt x="42" y="8"/>
                  </a:moveTo>
                  <a:lnTo>
                    <a:pt x="42" y="8"/>
                  </a:lnTo>
                  <a:lnTo>
                    <a:pt x="46" y="11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9" y="22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49" y="33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44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9" y="50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0" y="54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19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5"/>
                  </a:lnTo>
                  <a:lnTo>
                    <a:pt x="42" y="8"/>
                  </a:lnTo>
                  <a:lnTo>
                    <a:pt x="42" y="8"/>
                  </a:lnTo>
                  <a:close/>
                  <a:moveTo>
                    <a:pt x="36" y="45"/>
                  </a:moveTo>
                  <a:lnTo>
                    <a:pt x="36" y="45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39" y="14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8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5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0" y="50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7"/>
                  </a:lnTo>
                  <a:lnTo>
                    <a:pt x="36" y="45"/>
                  </a:lnTo>
                  <a:lnTo>
                    <a:pt x="36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2"/>
            <p:cNvSpPr>
              <a:spLocks/>
            </p:cNvSpPr>
            <p:nvPr/>
          </p:nvSpPr>
          <p:spPr bwMode="auto">
            <a:xfrm>
              <a:off x="9797350" y="5272954"/>
              <a:ext cx="25645" cy="34195"/>
            </a:xfrm>
            <a:custGeom>
              <a:avLst/>
              <a:gdLst>
                <a:gd name="T0" fmla="*/ 23 w 44"/>
                <a:gd name="T1" fmla="*/ 55 h 55"/>
                <a:gd name="T2" fmla="*/ 14 w 44"/>
                <a:gd name="T3" fmla="*/ 53 h 55"/>
                <a:gd name="T4" fmla="*/ 10 w 44"/>
                <a:gd name="T5" fmla="*/ 50 h 55"/>
                <a:gd name="T6" fmla="*/ 7 w 44"/>
                <a:gd name="T7" fmla="*/ 47 h 55"/>
                <a:gd name="T8" fmla="*/ 1 w 44"/>
                <a:gd name="T9" fmla="*/ 39 h 55"/>
                <a:gd name="T10" fmla="*/ 0 w 44"/>
                <a:gd name="T11" fmla="*/ 34 h 55"/>
                <a:gd name="T12" fmla="*/ 0 w 44"/>
                <a:gd name="T13" fmla="*/ 27 h 55"/>
                <a:gd name="T14" fmla="*/ 1 w 44"/>
                <a:gd name="T15" fmla="*/ 17 h 55"/>
                <a:gd name="T16" fmla="*/ 4 w 44"/>
                <a:gd name="T17" fmla="*/ 11 h 55"/>
                <a:gd name="T18" fmla="*/ 7 w 44"/>
                <a:gd name="T19" fmla="*/ 8 h 55"/>
                <a:gd name="T20" fmla="*/ 15 w 44"/>
                <a:gd name="T21" fmla="*/ 2 h 55"/>
                <a:gd name="T22" fmla="*/ 20 w 44"/>
                <a:gd name="T23" fmla="*/ 1 h 55"/>
                <a:gd name="T24" fmla="*/ 24 w 44"/>
                <a:gd name="T25" fmla="*/ 0 h 55"/>
                <a:gd name="T26" fmla="*/ 31 w 44"/>
                <a:gd name="T27" fmla="*/ 1 h 55"/>
                <a:gd name="T28" fmla="*/ 39 w 44"/>
                <a:gd name="T29" fmla="*/ 1 h 55"/>
                <a:gd name="T30" fmla="*/ 41 w 44"/>
                <a:gd name="T31" fmla="*/ 19 h 55"/>
                <a:gd name="T32" fmla="*/ 39 w 44"/>
                <a:gd name="T33" fmla="*/ 19 h 55"/>
                <a:gd name="T34" fmla="*/ 37 w 44"/>
                <a:gd name="T35" fmla="*/ 14 h 55"/>
                <a:gd name="T36" fmla="*/ 35 w 44"/>
                <a:gd name="T37" fmla="*/ 9 h 55"/>
                <a:gd name="T38" fmla="*/ 30 w 44"/>
                <a:gd name="T39" fmla="*/ 5 h 55"/>
                <a:gd name="T40" fmla="*/ 24 w 44"/>
                <a:gd name="T41" fmla="*/ 3 h 55"/>
                <a:gd name="T42" fmla="*/ 21 w 44"/>
                <a:gd name="T43" fmla="*/ 3 h 55"/>
                <a:gd name="T44" fmla="*/ 18 w 44"/>
                <a:gd name="T45" fmla="*/ 5 h 55"/>
                <a:gd name="T46" fmla="*/ 13 w 44"/>
                <a:gd name="T47" fmla="*/ 9 h 55"/>
                <a:gd name="T48" fmla="*/ 10 w 44"/>
                <a:gd name="T49" fmla="*/ 13 h 55"/>
                <a:gd name="T50" fmla="*/ 9 w 44"/>
                <a:gd name="T51" fmla="*/ 17 h 55"/>
                <a:gd name="T52" fmla="*/ 8 w 44"/>
                <a:gd name="T53" fmla="*/ 27 h 55"/>
                <a:gd name="T54" fmla="*/ 9 w 44"/>
                <a:gd name="T55" fmla="*/ 37 h 55"/>
                <a:gd name="T56" fmla="*/ 13 w 44"/>
                <a:gd name="T57" fmla="*/ 44 h 55"/>
                <a:gd name="T58" fmla="*/ 16 w 44"/>
                <a:gd name="T59" fmla="*/ 47 h 55"/>
                <a:gd name="T60" fmla="*/ 18 w 44"/>
                <a:gd name="T61" fmla="*/ 49 h 55"/>
                <a:gd name="T62" fmla="*/ 25 w 44"/>
                <a:gd name="T63" fmla="*/ 50 h 55"/>
                <a:gd name="T64" fmla="*/ 31 w 44"/>
                <a:gd name="T65" fmla="*/ 49 h 55"/>
                <a:gd name="T66" fmla="*/ 36 w 44"/>
                <a:gd name="T67" fmla="*/ 47 h 55"/>
                <a:gd name="T68" fmla="*/ 39 w 44"/>
                <a:gd name="T69" fmla="*/ 44 h 55"/>
                <a:gd name="T70" fmla="*/ 41 w 44"/>
                <a:gd name="T71" fmla="*/ 39 h 55"/>
                <a:gd name="T72" fmla="*/ 44 w 44"/>
                <a:gd name="T73" fmla="*/ 40 h 55"/>
                <a:gd name="T74" fmla="*/ 36 w 44"/>
                <a:gd name="T75" fmla="*/ 52 h 55"/>
                <a:gd name="T76" fmla="*/ 30 w 44"/>
                <a:gd name="T77" fmla="*/ 54 h 55"/>
                <a:gd name="T78" fmla="*/ 23 w 44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55">
                  <a:moveTo>
                    <a:pt x="23" y="55"/>
                  </a:moveTo>
                  <a:lnTo>
                    <a:pt x="23" y="55"/>
                  </a:lnTo>
                  <a:lnTo>
                    <a:pt x="18" y="54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0" y="50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4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4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7" y="3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0" y="13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2" y="40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6" y="47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31" y="49"/>
                  </a:lnTo>
                  <a:lnTo>
                    <a:pt x="31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41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0" y="47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0" y="54"/>
                  </a:lnTo>
                  <a:lnTo>
                    <a:pt x="23" y="55"/>
                  </a:lnTo>
                  <a:lnTo>
                    <a:pt x="23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3"/>
            <p:cNvSpPr>
              <a:spLocks/>
            </p:cNvSpPr>
            <p:nvPr/>
          </p:nvSpPr>
          <p:spPr bwMode="auto">
            <a:xfrm>
              <a:off x="9841314" y="5272954"/>
              <a:ext cx="28088" cy="34195"/>
            </a:xfrm>
            <a:custGeom>
              <a:avLst/>
              <a:gdLst>
                <a:gd name="T0" fmla="*/ 24 w 45"/>
                <a:gd name="T1" fmla="*/ 55 h 55"/>
                <a:gd name="T2" fmla="*/ 15 w 45"/>
                <a:gd name="T3" fmla="*/ 53 h 55"/>
                <a:gd name="T4" fmla="*/ 12 w 45"/>
                <a:gd name="T5" fmla="*/ 50 h 55"/>
                <a:gd name="T6" fmla="*/ 8 w 45"/>
                <a:gd name="T7" fmla="*/ 47 h 55"/>
                <a:gd name="T8" fmla="*/ 3 w 45"/>
                <a:gd name="T9" fmla="*/ 39 h 55"/>
                <a:gd name="T10" fmla="*/ 2 w 45"/>
                <a:gd name="T11" fmla="*/ 34 h 55"/>
                <a:gd name="T12" fmla="*/ 0 w 45"/>
                <a:gd name="T13" fmla="*/ 27 h 55"/>
                <a:gd name="T14" fmla="*/ 3 w 45"/>
                <a:gd name="T15" fmla="*/ 17 h 55"/>
                <a:gd name="T16" fmla="*/ 5 w 45"/>
                <a:gd name="T17" fmla="*/ 11 h 55"/>
                <a:gd name="T18" fmla="*/ 8 w 45"/>
                <a:gd name="T19" fmla="*/ 8 h 55"/>
                <a:gd name="T20" fmla="*/ 15 w 45"/>
                <a:gd name="T21" fmla="*/ 2 h 55"/>
                <a:gd name="T22" fmla="*/ 21 w 45"/>
                <a:gd name="T23" fmla="*/ 1 h 55"/>
                <a:gd name="T24" fmla="*/ 26 w 45"/>
                <a:gd name="T25" fmla="*/ 0 h 55"/>
                <a:gd name="T26" fmla="*/ 33 w 45"/>
                <a:gd name="T27" fmla="*/ 1 h 55"/>
                <a:gd name="T28" fmla="*/ 39 w 45"/>
                <a:gd name="T29" fmla="*/ 1 h 55"/>
                <a:gd name="T30" fmla="*/ 43 w 45"/>
                <a:gd name="T31" fmla="*/ 19 h 55"/>
                <a:gd name="T32" fmla="*/ 41 w 45"/>
                <a:gd name="T33" fmla="*/ 19 h 55"/>
                <a:gd name="T34" fmla="*/ 38 w 45"/>
                <a:gd name="T35" fmla="*/ 14 h 55"/>
                <a:gd name="T36" fmla="*/ 36 w 45"/>
                <a:gd name="T37" fmla="*/ 9 h 55"/>
                <a:gd name="T38" fmla="*/ 31 w 45"/>
                <a:gd name="T39" fmla="*/ 5 h 55"/>
                <a:gd name="T40" fmla="*/ 26 w 45"/>
                <a:gd name="T41" fmla="*/ 3 h 55"/>
                <a:gd name="T42" fmla="*/ 22 w 45"/>
                <a:gd name="T43" fmla="*/ 3 h 55"/>
                <a:gd name="T44" fmla="*/ 20 w 45"/>
                <a:gd name="T45" fmla="*/ 5 h 55"/>
                <a:gd name="T46" fmla="*/ 14 w 45"/>
                <a:gd name="T47" fmla="*/ 9 h 55"/>
                <a:gd name="T48" fmla="*/ 12 w 45"/>
                <a:gd name="T49" fmla="*/ 13 h 55"/>
                <a:gd name="T50" fmla="*/ 11 w 45"/>
                <a:gd name="T51" fmla="*/ 17 h 55"/>
                <a:gd name="T52" fmla="*/ 10 w 45"/>
                <a:gd name="T53" fmla="*/ 27 h 55"/>
                <a:gd name="T54" fmla="*/ 11 w 45"/>
                <a:gd name="T55" fmla="*/ 37 h 55"/>
                <a:gd name="T56" fmla="*/ 12 w 45"/>
                <a:gd name="T57" fmla="*/ 40 h 55"/>
                <a:gd name="T58" fmla="*/ 14 w 45"/>
                <a:gd name="T59" fmla="*/ 44 h 55"/>
                <a:gd name="T60" fmla="*/ 20 w 45"/>
                <a:gd name="T61" fmla="*/ 49 h 55"/>
                <a:gd name="T62" fmla="*/ 23 w 45"/>
                <a:gd name="T63" fmla="*/ 50 h 55"/>
                <a:gd name="T64" fmla="*/ 27 w 45"/>
                <a:gd name="T65" fmla="*/ 50 h 55"/>
                <a:gd name="T66" fmla="*/ 33 w 45"/>
                <a:gd name="T67" fmla="*/ 49 h 55"/>
                <a:gd name="T68" fmla="*/ 37 w 45"/>
                <a:gd name="T69" fmla="*/ 47 h 55"/>
                <a:gd name="T70" fmla="*/ 41 w 45"/>
                <a:gd name="T71" fmla="*/ 44 h 55"/>
                <a:gd name="T72" fmla="*/ 45 w 45"/>
                <a:gd name="T73" fmla="*/ 40 h 55"/>
                <a:gd name="T74" fmla="*/ 42 w 45"/>
                <a:gd name="T75" fmla="*/ 47 h 55"/>
                <a:gd name="T76" fmla="*/ 37 w 45"/>
                <a:gd name="T77" fmla="*/ 52 h 55"/>
                <a:gd name="T78" fmla="*/ 24 w 45"/>
                <a:gd name="T7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55">
                  <a:moveTo>
                    <a:pt x="24" y="55"/>
                  </a:moveTo>
                  <a:lnTo>
                    <a:pt x="24" y="55"/>
                  </a:lnTo>
                  <a:lnTo>
                    <a:pt x="20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12" y="50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3" y="1"/>
                  </a:lnTo>
                  <a:lnTo>
                    <a:pt x="43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6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32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3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7" y="47"/>
                  </a:lnTo>
                  <a:lnTo>
                    <a:pt x="37" y="47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3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2" y="47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31" y="54"/>
                  </a:lnTo>
                  <a:lnTo>
                    <a:pt x="24" y="55"/>
                  </a:lnTo>
                  <a:lnTo>
                    <a:pt x="24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4"/>
            <p:cNvSpPr>
              <a:spLocks/>
            </p:cNvSpPr>
            <p:nvPr/>
          </p:nvSpPr>
          <p:spPr bwMode="auto">
            <a:xfrm>
              <a:off x="9887721" y="5274176"/>
              <a:ext cx="32973" cy="31752"/>
            </a:xfrm>
            <a:custGeom>
              <a:avLst/>
              <a:gdLst>
                <a:gd name="T0" fmla="*/ 32 w 54"/>
                <a:gd name="T1" fmla="*/ 53 h 53"/>
                <a:gd name="T2" fmla="*/ 32 w 54"/>
                <a:gd name="T3" fmla="*/ 49 h 53"/>
                <a:gd name="T4" fmla="*/ 34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39 w 54"/>
                <a:gd name="T11" fmla="*/ 13 h 53"/>
                <a:gd name="T12" fmla="*/ 14 w 54"/>
                <a:gd name="T13" fmla="*/ 45 h 53"/>
                <a:gd name="T14" fmla="*/ 15 w 54"/>
                <a:gd name="T15" fmla="*/ 47 h 53"/>
                <a:gd name="T16" fmla="*/ 16 w 54"/>
                <a:gd name="T17" fmla="*/ 48 h 53"/>
                <a:gd name="T18" fmla="*/ 18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6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8 w 54"/>
                <a:gd name="T47" fmla="*/ 4 h 53"/>
                <a:gd name="T48" fmla="*/ 16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39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4 w 54"/>
                <a:gd name="T61" fmla="*/ 4 h 53"/>
                <a:gd name="T62" fmla="*/ 32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7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7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2" y="53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9" y="13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7"/>
                  </a:lnTo>
                  <a:lnTo>
                    <a:pt x="47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5"/>
            <p:cNvSpPr>
              <a:spLocks/>
            </p:cNvSpPr>
            <p:nvPr/>
          </p:nvSpPr>
          <p:spPr bwMode="auto">
            <a:xfrm>
              <a:off x="9941456" y="5274176"/>
              <a:ext cx="31752" cy="31752"/>
            </a:xfrm>
            <a:custGeom>
              <a:avLst/>
              <a:gdLst>
                <a:gd name="T0" fmla="*/ 33 w 54"/>
                <a:gd name="T1" fmla="*/ 53 h 53"/>
                <a:gd name="T2" fmla="*/ 33 w 54"/>
                <a:gd name="T3" fmla="*/ 49 h 53"/>
                <a:gd name="T4" fmla="*/ 36 w 54"/>
                <a:gd name="T5" fmla="*/ 49 h 53"/>
                <a:gd name="T6" fmla="*/ 38 w 54"/>
                <a:gd name="T7" fmla="*/ 49 h 53"/>
                <a:gd name="T8" fmla="*/ 39 w 54"/>
                <a:gd name="T9" fmla="*/ 48 h 53"/>
                <a:gd name="T10" fmla="*/ 40 w 54"/>
                <a:gd name="T11" fmla="*/ 13 h 53"/>
                <a:gd name="T12" fmla="*/ 15 w 54"/>
                <a:gd name="T13" fmla="*/ 45 h 53"/>
                <a:gd name="T14" fmla="*/ 15 w 54"/>
                <a:gd name="T15" fmla="*/ 47 h 53"/>
                <a:gd name="T16" fmla="*/ 17 w 54"/>
                <a:gd name="T17" fmla="*/ 48 h 53"/>
                <a:gd name="T18" fmla="*/ 19 w 54"/>
                <a:gd name="T19" fmla="*/ 49 h 53"/>
                <a:gd name="T20" fmla="*/ 22 w 54"/>
                <a:gd name="T21" fmla="*/ 49 h 53"/>
                <a:gd name="T22" fmla="*/ 0 w 54"/>
                <a:gd name="T23" fmla="*/ 53 h 53"/>
                <a:gd name="T24" fmla="*/ 0 w 54"/>
                <a:gd name="T25" fmla="*/ 49 h 53"/>
                <a:gd name="T26" fmla="*/ 2 w 54"/>
                <a:gd name="T27" fmla="*/ 49 h 53"/>
                <a:gd name="T28" fmla="*/ 5 w 54"/>
                <a:gd name="T29" fmla="*/ 49 h 53"/>
                <a:gd name="T30" fmla="*/ 7 w 54"/>
                <a:gd name="T31" fmla="*/ 48 h 53"/>
                <a:gd name="T32" fmla="*/ 7 w 54"/>
                <a:gd name="T33" fmla="*/ 8 h 53"/>
                <a:gd name="T34" fmla="*/ 7 w 54"/>
                <a:gd name="T35" fmla="*/ 6 h 53"/>
                <a:gd name="T36" fmla="*/ 5 w 54"/>
                <a:gd name="T37" fmla="*/ 5 h 53"/>
                <a:gd name="T38" fmla="*/ 2 w 54"/>
                <a:gd name="T39" fmla="*/ 4 h 53"/>
                <a:gd name="T40" fmla="*/ 0 w 54"/>
                <a:gd name="T41" fmla="*/ 4 h 53"/>
                <a:gd name="T42" fmla="*/ 22 w 54"/>
                <a:gd name="T43" fmla="*/ 0 h 53"/>
                <a:gd name="T44" fmla="*/ 22 w 54"/>
                <a:gd name="T45" fmla="*/ 4 h 53"/>
                <a:gd name="T46" fmla="*/ 19 w 54"/>
                <a:gd name="T47" fmla="*/ 4 h 53"/>
                <a:gd name="T48" fmla="*/ 17 w 54"/>
                <a:gd name="T49" fmla="*/ 4 h 53"/>
                <a:gd name="T50" fmla="*/ 15 w 54"/>
                <a:gd name="T51" fmla="*/ 6 h 53"/>
                <a:gd name="T52" fmla="*/ 15 w 54"/>
                <a:gd name="T53" fmla="*/ 39 h 53"/>
                <a:gd name="T54" fmla="*/ 40 w 54"/>
                <a:gd name="T55" fmla="*/ 8 h 53"/>
                <a:gd name="T56" fmla="*/ 39 w 54"/>
                <a:gd name="T57" fmla="*/ 6 h 53"/>
                <a:gd name="T58" fmla="*/ 38 w 54"/>
                <a:gd name="T59" fmla="*/ 5 h 53"/>
                <a:gd name="T60" fmla="*/ 36 w 54"/>
                <a:gd name="T61" fmla="*/ 4 h 53"/>
                <a:gd name="T62" fmla="*/ 33 w 54"/>
                <a:gd name="T63" fmla="*/ 0 h 53"/>
                <a:gd name="T64" fmla="*/ 54 w 54"/>
                <a:gd name="T65" fmla="*/ 4 h 53"/>
                <a:gd name="T66" fmla="*/ 52 w 54"/>
                <a:gd name="T67" fmla="*/ 4 h 53"/>
                <a:gd name="T68" fmla="*/ 49 w 54"/>
                <a:gd name="T69" fmla="*/ 4 h 53"/>
                <a:gd name="T70" fmla="*/ 48 w 54"/>
                <a:gd name="T71" fmla="*/ 6 h 53"/>
                <a:gd name="T72" fmla="*/ 47 w 54"/>
                <a:gd name="T73" fmla="*/ 8 h 53"/>
                <a:gd name="T74" fmla="*/ 47 w 54"/>
                <a:gd name="T75" fmla="*/ 45 h 53"/>
                <a:gd name="T76" fmla="*/ 48 w 54"/>
                <a:gd name="T77" fmla="*/ 47 h 53"/>
                <a:gd name="T78" fmla="*/ 49 w 54"/>
                <a:gd name="T79" fmla="*/ 48 h 53"/>
                <a:gd name="T80" fmla="*/ 52 w 54"/>
                <a:gd name="T81" fmla="*/ 49 h 53"/>
                <a:gd name="T82" fmla="*/ 54 w 54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53">
                  <a:moveTo>
                    <a:pt x="54" y="53"/>
                  </a:moveTo>
                  <a:lnTo>
                    <a:pt x="33" y="53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9" y="48"/>
                  </a:lnTo>
                  <a:lnTo>
                    <a:pt x="39" y="48"/>
                  </a:lnTo>
                  <a:lnTo>
                    <a:pt x="40" y="46"/>
                  </a:lnTo>
                  <a:lnTo>
                    <a:pt x="40" y="13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2" y="49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8"/>
                  </a:lnTo>
                  <a:lnTo>
                    <a:pt x="15" y="3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7" y="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4" y="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-252536" y="-20707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+mj-lt"/>
              </a:rPr>
              <a:t>Перечень </a:t>
            </a:r>
            <a:r>
              <a:rPr lang="ru-RU" sz="1500" b="1" dirty="0" err="1" smtClean="0">
                <a:latin typeface="+mj-lt"/>
              </a:rPr>
              <a:t>системообразующих</a:t>
            </a:r>
            <a:r>
              <a:rPr lang="ru-RU" sz="1500" b="1" dirty="0" smtClean="0">
                <a:latin typeface="+mj-lt"/>
              </a:rPr>
              <a:t> организаций </a:t>
            </a:r>
          </a:p>
          <a:p>
            <a:pPr algn="ctr"/>
            <a:r>
              <a:rPr lang="ru-RU" sz="1500" b="1" dirty="0" smtClean="0">
                <a:latin typeface="+mj-lt"/>
                <a:cs typeface="Times New Roman" pitchFamily="18" charset="0"/>
              </a:rPr>
              <a:t>Правительственной комиссии по экономическому развитию и интеграции*</a:t>
            </a:r>
            <a:endParaRPr lang="ru-RU" sz="1500" dirty="0">
              <a:latin typeface="+mj-lt"/>
            </a:endParaRPr>
          </a:p>
        </p:txBody>
      </p:sp>
      <p:grpSp>
        <p:nvGrpSpPr>
          <p:cNvPr id="4" name="Группа 59"/>
          <p:cNvGrpSpPr/>
          <p:nvPr/>
        </p:nvGrpSpPr>
        <p:grpSpPr>
          <a:xfrm>
            <a:off x="0" y="6369050"/>
            <a:ext cx="9144000" cy="488950"/>
            <a:chOff x="-36512" y="6369050"/>
            <a:chExt cx="9180512" cy="488950"/>
          </a:xfrm>
        </p:grpSpPr>
        <p:grpSp>
          <p:nvGrpSpPr>
            <p:cNvPr id="5" name="Группа 30"/>
            <p:cNvGrpSpPr/>
            <p:nvPr/>
          </p:nvGrpSpPr>
          <p:grpSpPr>
            <a:xfrm>
              <a:off x="-36512" y="6369050"/>
              <a:ext cx="9180512" cy="488950"/>
              <a:chOff x="-36512" y="6369050"/>
              <a:chExt cx="9180512" cy="48895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84" name="Rectangle 31"/>
              <p:cNvSpPr/>
              <p:nvPr/>
            </p:nvSpPr>
            <p:spPr>
              <a:xfrm>
                <a:off x="-36512" y="6369050"/>
                <a:ext cx="9180512" cy="4889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b="1" dirty="0" smtClean="0">
                    <a:solidFill>
                      <a:schemeClr val="bg1"/>
                    </a:solidFill>
                  </a:rPr>
                  <a:t>МЕХАНИЗМ ДЕЙСТВИЯ ПОСТАНОВЛЕНИЯ </a:t>
                </a:r>
                <a:r>
                  <a:rPr lang="ru-RU" sz="1050" b="1" dirty="0" smtClean="0">
                    <a:solidFill>
                      <a:schemeClr val="bg1"/>
                    </a:solidFill>
                  </a:rPr>
                  <a:t>ПРАВИТЕЛЬСТВА</a:t>
                </a:r>
                <a:r>
                  <a:rPr lang="ru-RU" sz="1100" b="1" dirty="0" smtClean="0">
                    <a:solidFill>
                      <a:schemeClr val="bg1"/>
                    </a:solidFill>
                  </a:rPr>
                  <a:t> РФ ОТ 12.03.2015 № 214 </a:t>
                </a:r>
              </a:p>
            </p:txBody>
          </p:sp>
          <p:grpSp>
            <p:nvGrpSpPr>
              <p:cNvPr id="7" name="Group 33"/>
              <p:cNvGrpSpPr/>
              <p:nvPr/>
            </p:nvGrpSpPr>
            <p:grpSpPr>
              <a:xfrm>
                <a:off x="113114" y="6467826"/>
                <a:ext cx="600017" cy="321934"/>
                <a:chOff x="9492042" y="4939558"/>
                <a:chExt cx="685111" cy="367591"/>
              </a:xfrm>
              <a:grpFill/>
            </p:grpSpPr>
            <p:sp>
              <p:nvSpPr>
                <p:cNvPr id="86" name="Freeform 45"/>
                <p:cNvSpPr>
                  <a:spLocks/>
                </p:cNvSpPr>
                <p:nvPr/>
              </p:nvSpPr>
              <p:spPr bwMode="auto">
                <a:xfrm>
                  <a:off x="9669120" y="4999398"/>
                  <a:ext cx="65947" cy="157539"/>
                </a:xfrm>
                <a:custGeom>
                  <a:avLst/>
                  <a:gdLst>
                    <a:gd name="T0" fmla="*/ 0 w 107"/>
                    <a:gd name="T1" fmla="*/ 66 h 258"/>
                    <a:gd name="T2" fmla="*/ 107 w 107"/>
                    <a:gd name="T3" fmla="*/ 0 h 258"/>
                    <a:gd name="T4" fmla="*/ 107 w 107"/>
                    <a:gd name="T5" fmla="*/ 196 h 258"/>
                    <a:gd name="T6" fmla="*/ 0 w 107"/>
                    <a:gd name="T7" fmla="*/ 258 h 258"/>
                    <a:gd name="T8" fmla="*/ 0 w 107"/>
                    <a:gd name="T9" fmla="*/ 66 h 2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258">
                      <a:moveTo>
                        <a:pt x="0" y="66"/>
                      </a:moveTo>
                      <a:lnTo>
                        <a:pt x="107" y="0"/>
                      </a:lnTo>
                      <a:lnTo>
                        <a:pt x="107" y="196"/>
                      </a:lnTo>
                      <a:lnTo>
                        <a:pt x="0" y="258"/>
                      </a:lnTo>
                      <a:lnTo>
                        <a:pt x="0" y="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auto">
                <a:xfrm>
                  <a:off x="9752164" y="4939558"/>
                  <a:ext cx="75716" cy="228370"/>
                </a:xfrm>
                <a:custGeom>
                  <a:avLst/>
                  <a:gdLst>
                    <a:gd name="T0" fmla="*/ 0 w 124"/>
                    <a:gd name="T1" fmla="*/ 84 h 375"/>
                    <a:gd name="T2" fmla="*/ 124 w 124"/>
                    <a:gd name="T3" fmla="*/ 0 h 375"/>
                    <a:gd name="T4" fmla="*/ 124 w 124"/>
                    <a:gd name="T5" fmla="*/ 297 h 375"/>
                    <a:gd name="T6" fmla="*/ 0 w 124"/>
                    <a:gd name="T7" fmla="*/ 375 h 375"/>
                    <a:gd name="T8" fmla="*/ 0 w 124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375">
                      <a:moveTo>
                        <a:pt x="0" y="84"/>
                      </a:moveTo>
                      <a:lnTo>
                        <a:pt x="124" y="0"/>
                      </a:lnTo>
                      <a:lnTo>
                        <a:pt x="124" y="297"/>
                      </a:lnTo>
                      <a:lnTo>
                        <a:pt x="0" y="375"/>
                      </a:lnTo>
                      <a:lnTo>
                        <a:pt x="0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47"/>
                <p:cNvSpPr>
                  <a:spLocks/>
                </p:cNvSpPr>
                <p:nvPr/>
              </p:nvSpPr>
              <p:spPr bwMode="auto">
                <a:xfrm>
                  <a:off x="9946340" y="5001841"/>
                  <a:ext cx="65947" cy="158760"/>
                </a:xfrm>
                <a:custGeom>
                  <a:avLst/>
                  <a:gdLst>
                    <a:gd name="T0" fmla="*/ 108 w 108"/>
                    <a:gd name="T1" fmla="*/ 67 h 259"/>
                    <a:gd name="T2" fmla="*/ 0 w 108"/>
                    <a:gd name="T3" fmla="*/ 0 h 259"/>
                    <a:gd name="T4" fmla="*/ 0 w 108"/>
                    <a:gd name="T5" fmla="*/ 196 h 259"/>
                    <a:gd name="T6" fmla="*/ 108 w 108"/>
                    <a:gd name="T7" fmla="*/ 259 h 259"/>
                    <a:gd name="T8" fmla="*/ 108 w 108"/>
                    <a:gd name="T9" fmla="*/ 67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259">
                      <a:moveTo>
                        <a:pt x="108" y="67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108" y="259"/>
                      </a:lnTo>
                      <a:lnTo>
                        <a:pt x="108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48"/>
                <p:cNvSpPr>
                  <a:spLocks/>
                </p:cNvSpPr>
                <p:nvPr/>
              </p:nvSpPr>
              <p:spPr bwMode="auto">
                <a:xfrm>
                  <a:off x="9851084" y="4941999"/>
                  <a:ext cx="75716" cy="228370"/>
                </a:xfrm>
                <a:custGeom>
                  <a:avLst/>
                  <a:gdLst>
                    <a:gd name="T0" fmla="*/ 125 w 125"/>
                    <a:gd name="T1" fmla="*/ 84 h 375"/>
                    <a:gd name="T2" fmla="*/ 0 w 125"/>
                    <a:gd name="T3" fmla="*/ 0 h 375"/>
                    <a:gd name="T4" fmla="*/ 0 w 125"/>
                    <a:gd name="T5" fmla="*/ 297 h 375"/>
                    <a:gd name="T6" fmla="*/ 125 w 125"/>
                    <a:gd name="T7" fmla="*/ 375 h 375"/>
                    <a:gd name="T8" fmla="*/ 125 w 125"/>
                    <a:gd name="T9" fmla="*/ 84 h 3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75">
                      <a:moveTo>
                        <a:pt x="125" y="84"/>
                      </a:moveTo>
                      <a:lnTo>
                        <a:pt x="0" y="0"/>
                      </a:lnTo>
                      <a:lnTo>
                        <a:pt x="0" y="297"/>
                      </a:lnTo>
                      <a:lnTo>
                        <a:pt x="125" y="375"/>
                      </a:lnTo>
                      <a:lnTo>
                        <a:pt x="125" y="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49"/>
                <p:cNvSpPr>
                  <a:spLocks/>
                </p:cNvSpPr>
                <p:nvPr/>
              </p:nvSpPr>
              <p:spPr bwMode="auto">
                <a:xfrm>
                  <a:off x="9492042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5 h 95"/>
                    <a:gd name="T28" fmla="*/ 0 w 118"/>
                    <a:gd name="T29" fmla="*/ 90 h 95"/>
                    <a:gd name="T30" fmla="*/ 7 w 118"/>
                    <a:gd name="T31" fmla="*/ 89 h 95"/>
                    <a:gd name="T32" fmla="*/ 11 w 118"/>
                    <a:gd name="T33" fmla="*/ 87 h 95"/>
                    <a:gd name="T34" fmla="*/ 14 w 118"/>
                    <a:gd name="T35" fmla="*/ 84 h 95"/>
                    <a:gd name="T36" fmla="*/ 15 w 118"/>
                    <a:gd name="T37" fmla="*/ 81 h 95"/>
                    <a:gd name="T38" fmla="*/ 16 w 118"/>
                    <a:gd name="T39" fmla="*/ 19 h 95"/>
                    <a:gd name="T40" fmla="*/ 15 w 118"/>
                    <a:gd name="T41" fmla="*/ 12 h 95"/>
                    <a:gd name="T42" fmla="*/ 11 w 118"/>
                    <a:gd name="T43" fmla="*/ 9 h 95"/>
                    <a:gd name="T44" fmla="*/ 7 w 118"/>
                    <a:gd name="T45" fmla="*/ 5 h 95"/>
                    <a:gd name="T46" fmla="*/ 1 w 118"/>
                    <a:gd name="T47" fmla="*/ 4 h 95"/>
                    <a:gd name="T48" fmla="*/ 33 w 118"/>
                    <a:gd name="T49" fmla="*/ 0 h 95"/>
                    <a:gd name="T50" fmla="*/ 84 w 118"/>
                    <a:gd name="T51" fmla="*/ 11 h 95"/>
                    <a:gd name="T52" fmla="*/ 86 w 118"/>
                    <a:gd name="T53" fmla="*/ 4 h 95"/>
                    <a:gd name="T54" fmla="*/ 87 w 118"/>
                    <a:gd name="T55" fmla="*/ 0 h 95"/>
                    <a:gd name="T56" fmla="*/ 118 w 118"/>
                    <a:gd name="T57" fmla="*/ 4 h 95"/>
                    <a:gd name="T58" fmla="*/ 113 w 118"/>
                    <a:gd name="T59" fmla="*/ 5 h 95"/>
                    <a:gd name="T60" fmla="*/ 109 w 118"/>
                    <a:gd name="T61" fmla="*/ 6 h 95"/>
                    <a:gd name="T62" fmla="*/ 106 w 118"/>
                    <a:gd name="T63" fmla="*/ 8 h 95"/>
                    <a:gd name="T64" fmla="*/ 105 w 118"/>
                    <a:gd name="T65" fmla="*/ 9 h 95"/>
                    <a:gd name="T66" fmla="*/ 105 w 118"/>
                    <a:gd name="T67" fmla="*/ 82 h 95"/>
                    <a:gd name="T68" fmla="*/ 105 w 118"/>
                    <a:gd name="T69" fmla="*/ 86 h 95"/>
                    <a:gd name="T70" fmla="*/ 109 w 118"/>
                    <a:gd name="T71" fmla="*/ 89 h 95"/>
                    <a:gd name="T72" fmla="*/ 113 w 118"/>
                    <a:gd name="T73" fmla="*/ 90 h 95"/>
                    <a:gd name="T74" fmla="*/ 118 w 118"/>
                    <a:gd name="T7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50"/>
                <p:cNvSpPr>
                  <a:spLocks/>
                </p:cNvSpPr>
                <p:nvPr/>
              </p:nvSpPr>
              <p:spPr bwMode="auto">
                <a:xfrm>
                  <a:off x="9571422" y="5189911"/>
                  <a:ext cx="61062" cy="58619"/>
                </a:xfrm>
                <a:custGeom>
                  <a:avLst/>
                  <a:gdLst>
                    <a:gd name="T0" fmla="*/ 59 w 99"/>
                    <a:gd name="T1" fmla="*/ 95 h 95"/>
                    <a:gd name="T2" fmla="*/ 59 w 99"/>
                    <a:gd name="T3" fmla="*/ 90 h 95"/>
                    <a:gd name="T4" fmla="*/ 64 w 99"/>
                    <a:gd name="T5" fmla="*/ 90 h 95"/>
                    <a:gd name="T6" fmla="*/ 68 w 99"/>
                    <a:gd name="T7" fmla="*/ 89 h 95"/>
                    <a:gd name="T8" fmla="*/ 72 w 99"/>
                    <a:gd name="T9" fmla="*/ 87 h 95"/>
                    <a:gd name="T10" fmla="*/ 73 w 99"/>
                    <a:gd name="T11" fmla="*/ 22 h 95"/>
                    <a:gd name="T12" fmla="*/ 26 w 99"/>
                    <a:gd name="T13" fmla="*/ 82 h 95"/>
                    <a:gd name="T14" fmla="*/ 27 w 99"/>
                    <a:gd name="T15" fmla="*/ 86 h 95"/>
                    <a:gd name="T16" fmla="*/ 30 w 99"/>
                    <a:gd name="T17" fmla="*/ 89 h 95"/>
                    <a:gd name="T18" fmla="*/ 34 w 99"/>
                    <a:gd name="T19" fmla="*/ 90 h 95"/>
                    <a:gd name="T20" fmla="*/ 40 w 99"/>
                    <a:gd name="T21" fmla="*/ 90 h 95"/>
                    <a:gd name="T22" fmla="*/ 0 w 99"/>
                    <a:gd name="T23" fmla="*/ 95 h 95"/>
                    <a:gd name="T24" fmla="*/ 0 w 99"/>
                    <a:gd name="T25" fmla="*/ 90 h 95"/>
                    <a:gd name="T26" fmla="*/ 4 w 99"/>
                    <a:gd name="T27" fmla="*/ 90 h 95"/>
                    <a:gd name="T28" fmla="*/ 9 w 99"/>
                    <a:gd name="T29" fmla="*/ 89 h 95"/>
                    <a:gd name="T30" fmla="*/ 12 w 99"/>
                    <a:gd name="T31" fmla="*/ 87 h 95"/>
                    <a:gd name="T32" fmla="*/ 12 w 99"/>
                    <a:gd name="T33" fmla="*/ 13 h 95"/>
                    <a:gd name="T34" fmla="*/ 12 w 99"/>
                    <a:gd name="T35" fmla="*/ 10 h 95"/>
                    <a:gd name="T36" fmla="*/ 11 w 99"/>
                    <a:gd name="T37" fmla="*/ 9 h 95"/>
                    <a:gd name="T38" fmla="*/ 9 w 99"/>
                    <a:gd name="T39" fmla="*/ 6 h 95"/>
                    <a:gd name="T40" fmla="*/ 4 w 99"/>
                    <a:gd name="T41" fmla="*/ 5 h 95"/>
                    <a:gd name="T42" fmla="*/ 0 w 99"/>
                    <a:gd name="T43" fmla="*/ 0 h 95"/>
                    <a:gd name="T44" fmla="*/ 40 w 99"/>
                    <a:gd name="T45" fmla="*/ 4 h 95"/>
                    <a:gd name="T46" fmla="*/ 35 w 99"/>
                    <a:gd name="T47" fmla="*/ 5 h 95"/>
                    <a:gd name="T48" fmla="*/ 30 w 99"/>
                    <a:gd name="T49" fmla="*/ 6 h 95"/>
                    <a:gd name="T50" fmla="*/ 28 w 99"/>
                    <a:gd name="T51" fmla="*/ 8 h 95"/>
                    <a:gd name="T52" fmla="*/ 27 w 99"/>
                    <a:gd name="T53" fmla="*/ 9 h 95"/>
                    <a:gd name="T54" fmla="*/ 27 w 99"/>
                    <a:gd name="T55" fmla="*/ 71 h 95"/>
                    <a:gd name="T56" fmla="*/ 73 w 99"/>
                    <a:gd name="T57" fmla="*/ 13 h 95"/>
                    <a:gd name="T58" fmla="*/ 72 w 99"/>
                    <a:gd name="T59" fmla="*/ 10 h 95"/>
                    <a:gd name="T60" fmla="*/ 68 w 99"/>
                    <a:gd name="T61" fmla="*/ 6 h 95"/>
                    <a:gd name="T62" fmla="*/ 64 w 99"/>
                    <a:gd name="T63" fmla="*/ 5 h 95"/>
                    <a:gd name="T64" fmla="*/ 59 w 99"/>
                    <a:gd name="T65" fmla="*/ 0 h 95"/>
                    <a:gd name="T66" fmla="*/ 99 w 99"/>
                    <a:gd name="T67" fmla="*/ 4 h 95"/>
                    <a:gd name="T68" fmla="*/ 95 w 99"/>
                    <a:gd name="T69" fmla="*/ 5 h 95"/>
                    <a:gd name="T70" fmla="*/ 90 w 99"/>
                    <a:gd name="T71" fmla="*/ 6 h 95"/>
                    <a:gd name="T72" fmla="*/ 89 w 99"/>
                    <a:gd name="T73" fmla="*/ 8 h 95"/>
                    <a:gd name="T74" fmla="*/ 88 w 99"/>
                    <a:gd name="T75" fmla="*/ 9 h 95"/>
                    <a:gd name="T76" fmla="*/ 87 w 99"/>
                    <a:gd name="T77" fmla="*/ 82 h 95"/>
                    <a:gd name="T78" fmla="*/ 88 w 99"/>
                    <a:gd name="T79" fmla="*/ 86 h 95"/>
                    <a:gd name="T80" fmla="*/ 90 w 99"/>
                    <a:gd name="T81" fmla="*/ 89 h 95"/>
                    <a:gd name="T82" fmla="*/ 95 w 99"/>
                    <a:gd name="T83" fmla="*/ 90 h 95"/>
                    <a:gd name="T84" fmla="*/ 99 w 99"/>
                    <a:gd name="T85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9" h="95">
                      <a:moveTo>
                        <a:pt x="99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2" y="87"/>
                      </a:lnTo>
                      <a:lnTo>
                        <a:pt x="72" y="87"/>
                      </a:lnTo>
                      <a:lnTo>
                        <a:pt x="73" y="82"/>
                      </a:lnTo>
                      <a:lnTo>
                        <a:pt x="73" y="22"/>
                      </a:lnTo>
                      <a:lnTo>
                        <a:pt x="26" y="81"/>
                      </a:lnTo>
                      <a:lnTo>
                        <a:pt x="26" y="82"/>
                      </a:lnTo>
                      <a:lnTo>
                        <a:pt x="26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0" y="89"/>
                      </a:lnTo>
                      <a:lnTo>
                        <a:pt x="30" y="89"/>
                      </a:lnTo>
                      <a:lnTo>
                        <a:pt x="34" y="90"/>
                      </a:lnTo>
                      <a:lnTo>
                        <a:pt x="34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2" y="82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0" y="6"/>
                      </a:lnTo>
                      <a:lnTo>
                        <a:pt x="30" y="6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7" y="9"/>
                      </a:lnTo>
                      <a:lnTo>
                        <a:pt x="27" y="13"/>
                      </a:lnTo>
                      <a:lnTo>
                        <a:pt x="27" y="71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9" y="0"/>
                      </a:lnTo>
                      <a:lnTo>
                        <a:pt x="99" y="4"/>
                      </a:lnTo>
                      <a:lnTo>
                        <a:pt x="99" y="4"/>
                      </a:lnTo>
                      <a:lnTo>
                        <a:pt x="95" y="5"/>
                      </a:lnTo>
                      <a:lnTo>
                        <a:pt x="95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9" y="8"/>
                      </a:lnTo>
                      <a:lnTo>
                        <a:pt x="88" y="9"/>
                      </a:lnTo>
                      <a:lnTo>
                        <a:pt x="88" y="9"/>
                      </a:lnTo>
                      <a:lnTo>
                        <a:pt x="87" y="13"/>
                      </a:lnTo>
                      <a:lnTo>
                        <a:pt x="87" y="82"/>
                      </a:lnTo>
                      <a:lnTo>
                        <a:pt x="87" y="82"/>
                      </a:lnTo>
                      <a:lnTo>
                        <a:pt x="88" y="86"/>
                      </a:lnTo>
                      <a:lnTo>
                        <a:pt x="88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5" y="90"/>
                      </a:lnTo>
                      <a:lnTo>
                        <a:pt x="95" y="90"/>
                      </a:lnTo>
                      <a:lnTo>
                        <a:pt x="99" y="90"/>
                      </a:lnTo>
                      <a:lnTo>
                        <a:pt x="99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51"/>
                <p:cNvSpPr>
                  <a:spLocks/>
                </p:cNvSpPr>
                <p:nvPr/>
              </p:nvSpPr>
              <p:spPr bwMode="auto">
                <a:xfrm>
                  <a:off x="9639811" y="5189911"/>
                  <a:ext cx="61062" cy="58619"/>
                </a:xfrm>
                <a:custGeom>
                  <a:avLst/>
                  <a:gdLst>
                    <a:gd name="T0" fmla="*/ 59 w 98"/>
                    <a:gd name="T1" fmla="*/ 95 h 95"/>
                    <a:gd name="T2" fmla="*/ 59 w 98"/>
                    <a:gd name="T3" fmla="*/ 90 h 95"/>
                    <a:gd name="T4" fmla="*/ 64 w 98"/>
                    <a:gd name="T5" fmla="*/ 90 h 95"/>
                    <a:gd name="T6" fmla="*/ 68 w 98"/>
                    <a:gd name="T7" fmla="*/ 89 h 95"/>
                    <a:gd name="T8" fmla="*/ 71 w 98"/>
                    <a:gd name="T9" fmla="*/ 87 h 95"/>
                    <a:gd name="T10" fmla="*/ 72 w 98"/>
                    <a:gd name="T11" fmla="*/ 49 h 95"/>
                    <a:gd name="T12" fmla="*/ 27 w 98"/>
                    <a:gd name="T13" fmla="*/ 82 h 95"/>
                    <a:gd name="T14" fmla="*/ 28 w 98"/>
                    <a:gd name="T15" fmla="*/ 86 h 95"/>
                    <a:gd name="T16" fmla="*/ 31 w 98"/>
                    <a:gd name="T17" fmla="*/ 89 h 95"/>
                    <a:gd name="T18" fmla="*/ 35 w 98"/>
                    <a:gd name="T19" fmla="*/ 90 h 95"/>
                    <a:gd name="T20" fmla="*/ 40 w 98"/>
                    <a:gd name="T21" fmla="*/ 90 h 95"/>
                    <a:gd name="T22" fmla="*/ 0 w 98"/>
                    <a:gd name="T23" fmla="*/ 95 h 95"/>
                    <a:gd name="T24" fmla="*/ 0 w 98"/>
                    <a:gd name="T25" fmla="*/ 90 h 95"/>
                    <a:gd name="T26" fmla="*/ 4 w 98"/>
                    <a:gd name="T27" fmla="*/ 90 h 95"/>
                    <a:gd name="T28" fmla="*/ 9 w 98"/>
                    <a:gd name="T29" fmla="*/ 89 h 95"/>
                    <a:gd name="T30" fmla="*/ 12 w 98"/>
                    <a:gd name="T31" fmla="*/ 87 h 95"/>
                    <a:gd name="T32" fmla="*/ 13 w 98"/>
                    <a:gd name="T33" fmla="*/ 13 h 95"/>
                    <a:gd name="T34" fmla="*/ 12 w 98"/>
                    <a:gd name="T35" fmla="*/ 10 h 95"/>
                    <a:gd name="T36" fmla="*/ 11 w 98"/>
                    <a:gd name="T37" fmla="*/ 9 h 95"/>
                    <a:gd name="T38" fmla="*/ 9 w 98"/>
                    <a:gd name="T39" fmla="*/ 6 h 95"/>
                    <a:gd name="T40" fmla="*/ 4 w 98"/>
                    <a:gd name="T41" fmla="*/ 5 h 95"/>
                    <a:gd name="T42" fmla="*/ 0 w 98"/>
                    <a:gd name="T43" fmla="*/ 0 h 95"/>
                    <a:gd name="T44" fmla="*/ 40 w 98"/>
                    <a:gd name="T45" fmla="*/ 4 h 95"/>
                    <a:gd name="T46" fmla="*/ 35 w 98"/>
                    <a:gd name="T47" fmla="*/ 5 h 95"/>
                    <a:gd name="T48" fmla="*/ 31 w 98"/>
                    <a:gd name="T49" fmla="*/ 6 h 95"/>
                    <a:gd name="T50" fmla="*/ 29 w 98"/>
                    <a:gd name="T51" fmla="*/ 8 h 95"/>
                    <a:gd name="T52" fmla="*/ 28 w 98"/>
                    <a:gd name="T53" fmla="*/ 9 h 95"/>
                    <a:gd name="T54" fmla="*/ 27 w 98"/>
                    <a:gd name="T55" fmla="*/ 42 h 95"/>
                    <a:gd name="T56" fmla="*/ 72 w 98"/>
                    <a:gd name="T57" fmla="*/ 13 h 95"/>
                    <a:gd name="T58" fmla="*/ 71 w 98"/>
                    <a:gd name="T59" fmla="*/ 10 h 95"/>
                    <a:gd name="T60" fmla="*/ 70 w 98"/>
                    <a:gd name="T61" fmla="*/ 9 h 95"/>
                    <a:gd name="T62" fmla="*/ 68 w 98"/>
                    <a:gd name="T63" fmla="*/ 6 h 95"/>
                    <a:gd name="T64" fmla="*/ 64 w 98"/>
                    <a:gd name="T65" fmla="*/ 5 h 95"/>
                    <a:gd name="T66" fmla="*/ 59 w 98"/>
                    <a:gd name="T67" fmla="*/ 0 h 95"/>
                    <a:gd name="T68" fmla="*/ 98 w 98"/>
                    <a:gd name="T69" fmla="*/ 4 h 95"/>
                    <a:gd name="T70" fmla="*/ 94 w 98"/>
                    <a:gd name="T71" fmla="*/ 5 h 95"/>
                    <a:gd name="T72" fmla="*/ 90 w 98"/>
                    <a:gd name="T73" fmla="*/ 6 h 95"/>
                    <a:gd name="T74" fmla="*/ 88 w 98"/>
                    <a:gd name="T75" fmla="*/ 8 h 95"/>
                    <a:gd name="T76" fmla="*/ 87 w 98"/>
                    <a:gd name="T77" fmla="*/ 9 h 95"/>
                    <a:gd name="T78" fmla="*/ 86 w 98"/>
                    <a:gd name="T79" fmla="*/ 82 h 95"/>
                    <a:gd name="T80" fmla="*/ 87 w 98"/>
                    <a:gd name="T81" fmla="*/ 86 h 95"/>
                    <a:gd name="T82" fmla="*/ 90 w 98"/>
                    <a:gd name="T83" fmla="*/ 89 h 95"/>
                    <a:gd name="T84" fmla="*/ 94 w 98"/>
                    <a:gd name="T85" fmla="*/ 90 h 95"/>
                    <a:gd name="T86" fmla="*/ 98 w 98"/>
                    <a:gd name="T87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8" h="95">
                      <a:moveTo>
                        <a:pt x="98" y="95"/>
                      </a:moveTo>
                      <a:lnTo>
                        <a:pt x="59" y="95"/>
                      </a:lnTo>
                      <a:lnTo>
                        <a:pt x="59" y="90"/>
                      </a:lnTo>
                      <a:lnTo>
                        <a:pt x="59" y="90"/>
                      </a:lnTo>
                      <a:lnTo>
                        <a:pt x="64" y="90"/>
                      </a:lnTo>
                      <a:lnTo>
                        <a:pt x="64" y="90"/>
                      </a:lnTo>
                      <a:lnTo>
                        <a:pt x="68" y="89"/>
                      </a:lnTo>
                      <a:lnTo>
                        <a:pt x="68" y="89"/>
                      </a:lnTo>
                      <a:lnTo>
                        <a:pt x="71" y="87"/>
                      </a:lnTo>
                      <a:lnTo>
                        <a:pt x="71" y="87"/>
                      </a:lnTo>
                      <a:lnTo>
                        <a:pt x="72" y="82"/>
                      </a:lnTo>
                      <a:lnTo>
                        <a:pt x="72" y="49"/>
                      </a:lnTo>
                      <a:lnTo>
                        <a:pt x="27" y="49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40" y="4"/>
                      </a:lnTo>
                      <a:lnTo>
                        <a:pt x="40" y="4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8"/>
                      </a:lnTo>
                      <a:lnTo>
                        <a:pt x="28" y="9"/>
                      </a:lnTo>
                      <a:lnTo>
                        <a:pt x="28" y="9"/>
                      </a:lnTo>
                      <a:lnTo>
                        <a:pt x="27" y="13"/>
                      </a:lnTo>
                      <a:lnTo>
                        <a:pt x="27" y="42"/>
                      </a:lnTo>
                      <a:lnTo>
                        <a:pt x="72" y="4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0" y="9"/>
                      </a:lnTo>
                      <a:lnTo>
                        <a:pt x="68" y="6"/>
                      </a:lnTo>
                      <a:lnTo>
                        <a:pt x="68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9" y="4"/>
                      </a:lnTo>
                      <a:lnTo>
                        <a:pt x="59" y="0"/>
                      </a:lnTo>
                      <a:lnTo>
                        <a:pt x="98" y="0"/>
                      </a:ln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4" y="5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90" y="6"/>
                      </a:lnTo>
                      <a:lnTo>
                        <a:pt x="88" y="8"/>
                      </a:lnTo>
                      <a:lnTo>
                        <a:pt x="87" y="9"/>
                      </a:lnTo>
                      <a:lnTo>
                        <a:pt x="87" y="9"/>
                      </a:lnTo>
                      <a:lnTo>
                        <a:pt x="86" y="13"/>
                      </a:lnTo>
                      <a:lnTo>
                        <a:pt x="86" y="82"/>
                      </a:lnTo>
                      <a:lnTo>
                        <a:pt x="86" y="82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90" y="89"/>
                      </a:lnTo>
                      <a:lnTo>
                        <a:pt x="90" y="89"/>
                      </a:lnTo>
                      <a:lnTo>
                        <a:pt x="94" y="90"/>
                      </a:lnTo>
                      <a:lnTo>
                        <a:pt x="94" y="90"/>
                      </a:lnTo>
                      <a:lnTo>
                        <a:pt x="98" y="90"/>
                      </a:lnTo>
                      <a:lnTo>
                        <a:pt x="9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52"/>
                <p:cNvSpPr>
                  <a:spLocks/>
                </p:cNvSpPr>
                <p:nvPr/>
              </p:nvSpPr>
              <p:spPr bwMode="auto">
                <a:xfrm>
                  <a:off x="9708200" y="5189911"/>
                  <a:ext cx="59840" cy="58619"/>
                </a:xfrm>
                <a:custGeom>
                  <a:avLst/>
                  <a:gdLst>
                    <a:gd name="T0" fmla="*/ 58 w 97"/>
                    <a:gd name="T1" fmla="*/ 95 h 95"/>
                    <a:gd name="T2" fmla="*/ 58 w 97"/>
                    <a:gd name="T3" fmla="*/ 90 h 95"/>
                    <a:gd name="T4" fmla="*/ 63 w 97"/>
                    <a:gd name="T5" fmla="*/ 90 h 95"/>
                    <a:gd name="T6" fmla="*/ 66 w 97"/>
                    <a:gd name="T7" fmla="*/ 89 h 95"/>
                    <a:gd name="T8" fmla="*/ 70 w 97"/>
                    <a:gd name="T9" fmla="*/ 87 h 95"/>
                    <a:gd name="T10" fmla="*/ 71 w 97"/>
                    <a:gd name="T11" fmla="*/ 5 h 95"/>
                    <a:gd name="T12" fmla="*/ 27 w 97"/>
                    <a:gd name="T13" fmla="*/ 82 h 95"/>
                    <a:gd name="T14" fmla="*/ 27 w 97"/>
                    <a:gd name="T15" fmla="*/ 86 h 95"/>
                    <a:gd name="T16" fmla="*/ 31 w 97"/>
                    <a:gd name="T17" fmla="*/ 88 h 95"/>
                    <a:gd name="T18" fmla="*/ 35 w 97"/>
                    <a:gd name="T19" fmla="*/ 90 h 95"/>
                    <a:gd name="T20" fmla="*/ 40 w 97"/>
                    <a:gd name="T21" fmla="*/ 90 h 95"/>
                    <a:gd name="T22" fmla="*/ 0 w 97"/>
                    <a:gd name="T23" fmla="*/ 95 h 95"/>
                    <a:gd name="T24" fmla="*/ 0 w 97"/>
                    <a:gd name="T25" fmla="*/ 90 h 95"/>
                    <a:gd name="T26" fmla="*/ 4 w 97"/>
                    <a:gd name="T27" fmla="*/ 90 h 95"/>
                    <a:gd name="T28" fmla="*/ 9 w 97"/>
                    <a:gd name="T29" fmla="*/ 89 h 95"/>
                    <a:gd name="T30" fmla="*/ 11 w 97"/>
                    <a:gd name="T31" fmla="*/ 87 h 95"/>
                    <a:gd name="T32" fmla="*/ 13 w 97"/>
                    <a:gd name="T33" fmla="*/ 13 h 95"/>
                    <a:gd name="T34" fmla="*/ 11 w 97"/>
                    <a:gd name="T35" fmla="*/ 10 h 95"/>
                    <a:gd name="T36" fmla="*/ 10 w 97"/>
                    <a:gd name="T37" fmla="*/ 9 h 95"/>
                    <a:gd name="T38" fmla="*/ 9 w 97"/>
                    <a:gd name="T39" fmla="*/ 6 h 95"/>
                    <a:gd name="T40" fmla="*/ 4 w 97"/>
                    <a:gd name="T41" fmla="*/ 5 h 95"/>
                    <a:gd name="T42" fmla="*/ 0 w 97"/>
                    <a:gd name="T43" fmla="*/ 0 h 95"/>
                    <a:gd name="T44" fmla="*/ 97 w 97"/>
                    <a:gd name="T45" fmla="*/ 4 h 95"/>
                    <a:gd name="T46" fmla="*/ 93 w 97"/>
                    <a:gd name="T47" fmla="*/ 5 h 95"/>
                    <a:gd name="T48" fmla="*/ 89 w 97"/>
                    <a:gd name="T49" fmla="*/ 6 h 95"/>
                    <a:gd name="T50" fmla="*/ 87 w 97"/>
                    <a:gd name="T51" fmla="*/ 8 h 95"/>
                    <a:gd name="T52" fmla="*/ 86 w 97"/>
                    <a:gd name="T53" fmla="*/ 9 h 95"/>
                    <a:gd name="T54" fmla="*/ 85 w 97"/>
                    <a:gd name="T55" fmla="*/ 82 h 95"/>
                    <a:gd name="T56" fmla="*/ 86 w 97"/>
                    <a:gd name="T57" fmla="*/ 86 h 95"/>
                    <a:gd name="T58" fmla="*/ 89 w 97"/>
                    <a:gd name="T59" fmla="*/ 89 h 95"/>
                    <a:gd name="T60" fmla="*/ 93 w 97"/>
                    <a:gd name="T61" fmla="*/ 90 h 95"/>
                    <a:gd name="T62" fmla="*/ 97 w 97"/>
                    <a:gd name="T63" fmla="*/ 9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7" h="95">
                      <a:moveTo>
                        <a:pt x="97" y="95"/>
                      </a:moveTo>
                      <a:lnTo>
                        <a:pt x="58" y="95"/>
                      </a:lnTo>
                      <a:lnTo>
                        <a:pt x="58" y="90"/>
                      </a:lnTo>
                      <a:lnTo>
                        <a:pt x="58" y="90"/>
                      </a:lnTo>
                      <a:lnTo>
                        <a:pt x="63" y="90"/>
                      </a:lnTo>
                      <a:lnTo>
                        <a:pt x="63" y="90"/>
                      </a:lnTo>
                      <a:lnTo>
                        <a:pt x="66" y="89"/>
                      </a:lnTo>
                      <a:lnTo>
                        <a:pt x="66" y="89"/>
                      </a:lnTo>
                      <a:lnTo>
                        <a:pt x="70" y="87"/>
                      </a:lnTo>
                      <a:lnTo>
                        <a:pt x="70" y="87"/>
                      </a:lnTo>
                      <a:lnTo>
                        <a:pt x="71" y="82"/>
                      </a:lnTo>
                      <a:lnTo>
                        <a:pt x="71" y="5"/>
                      </a:lnTo>
                      <a:lnTo>
                        <a:pt x="27" y="5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6"/>
                      </a:lnTo>
                      <a:lnTo>
                        <a:pt x="27" y="86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0" y="90"/>
                      </a:lnTo>
                      <a:lnTo>
                        <a:pt x="40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4" y="90"/>
                      </a:lnTo>
                      <a:lnTo>
                        <a:pt x="4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4"/>
                      </a:lnTo>
                      <a:lnTo>
                        <a:pt x="97" y="4"/>
                      </a:lnTo>
                      <a:lnTo>
                        <a:pt x="93" y="5"/>
                      </a:lnTo>
                      <a:lnTo>
                        <a:pt x="93" y="5"/>
                      </a:lnTo>
                      <a:lnTo>
                        <a:pt x="89" y="6"/>
                      </a:lnTo>
                      <a:lnTo>
                        <a:pt x="89" y="6"/>
                      </a:lnTo>
                      <a:lnTo>
                        <a:pt x="87" y="8"/>
                      </a:lnTo>
                      <a:lnTo>
                        <a:pt x="86" y="9"/>
                      </a:lnTo>
                      <a:lnTo>
                        <a:pt x="86" y="9"/>
                      </a:lnTo>
                      <a:lnTo>
                        <a:pt x="85" y="13"/>
                      </a:lnTo>
                      <a:lnTo>
                        <a:pt x="85" y="82"/>
                      </a:lnTo>
                      <a:lnTo>
                        <a:pt x="85" y="82"/>
                      </a:lnTo>
                      <a:lnTo>
                        <a:pt x="86" y="86"/>
                      </a:lnTo>
                      <a:lnTo>
                        <a:pt x="86" y="86"/>
                      </a:lnTo>
                      <a:lnTo>
                        <a:pt x="89" y="89"/>
                      </a:lnTo>
                      <a:lnTo>
                        <a:pt x="89" y="89"/>
                      </a:lnTo>
                      <a:lnTo>
                        <a:pt x="93" y="90"/>
                      </a:lnTo>
                      <a:lnTo>
                        <a:pt x="93" y="90"/>
                      </a:lnTo>
                      <a:lnTo>
                        <a:pt x="97" y="90"/>
                      </a:lnTo>
                      <a:lnTo>
                        <a:pt x="97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42"/>
                <p:cNvSpPr>
                  <a:spLocks noEditPoints="1"/>
                </p:cNvSpPr>
                <p:nvPr/>
              </p:nvSpPr>
              <p:spPr bwMode="auto">
                <a:xfrm>
                  <a:off x="9776589" y="5189911"/>
                  <a:ext cx="43964" cy="58619"/>
                </a:xfrm>
                <a:custGeom>
                  <a:avLst/>
                  <a:gdLst>
                    <a:gd name="T0" fmla="*/ 72 w 72"/>
                    <a:gd name="T1" fmla="*/ 24 h 95"/>
                    <a:gd name="T2" fmla="*/ 70 w 72"/>
                    <a:gd name="T3" fmla="*/ 36 h 95"/>
                    <a:gd name="T4" fmla="*/ 66 w 72"/>
                    <a:gd name="T5" fmla="*/ 42 h 95"/>
                    <a:gd name="T6" fmla="*/ 62 w 72"/>
                    <a:gd name="T7" fmla="*/ 47 h 95"/>
                    <a:gd name="T8" fmla="*/ 50 w 72"/>
                    <a:gd name="T9" fmla="*/ 51 h 95"/>
                    <a:gd name="T10" fmla="*/ 45 w 72"/>
                    <a:gd name="T11" fmla="*/ 52 h 95"/>
                    <a:gd name="T12" fmla="*/ 27 w 72"/>
                    <a:gd name="T13" fmla="*/ 53 h 95"/>
                    <a:gd name="T14" fmla="*/ 27 w 72"/>
                    <a:gd name="T15" fmla="*/ 82 h 95"/>
                    <a:gd name="T16" fmla="*/ 27 w 72"/>
                    <a:gd name="T17" fmla="*/ 87 h 95"/>
                    <a:gd name="T18" fmla="*/ 31 w 72"/>
                    <a:gd name="T19" fmla="*/ 89 h 95"/>
                    <a:gd name="T20" fmla="*/ 35 w 72"/>
                    <a:gd name="T21" fmla="*/ 90 h 95"/>
                    <a:gd name="T22" fmla="*/ 41 w 72"/>
                    <a:gd name="T23" fmla="*/ 90 h 95"/>
                    <a:gd name="T24" fmla="*/ 0 w 72"/>
                    <a:gd name="T25" fmla="*/ 95 h 95"/>
                    <a:gd name="T26" fmla="*/ 0 w 72"/>
                    <a:gd name="T27" fmla="*/ 90 h 95"/>
                    <a:gd name="T28" fmla="*/ 5 w 72"/>
                    <a:gd name="T29" fmla="*/ 90 h 95"/>
                    <a:gd name="T30" fmla="*/ 9 w 72"/>
                    <a:gd name="T31" fmla="*/ 89 h 95"/>
                    <a:gd name="T32" fmla="*/ 11 w 72"/>
                    <a:gd name="T33" fmla="*/ 87 h 95"/>
                    <a:gd name="T34" fmla="*/ 13 w 72"/>
                    <a:gd name="T35" fmla="*/ 13 h 95"/>
                    <a:gd name="T36" fmla="*/ 11 w 72"/>
                    <a:gd name="T37" fmla="*/ 9 h 95"/>
                    <a:gd name="T38" fmla="*/ 10 w 72"/>
                    <a:gd name="T39" fmla="*/ 8 h 95"/>
                    <a:gd name="T40" fmla="*/ 9 w 72"/>
                    <a:gd name="T41" fmla="*/ 6 h 95"/>
                    <a:gd name="T42" fmla="*/ 3 w 72"/>
                    <a:gd name="T43" fmla="*/ 5 h 95"/>
                    <a:gd name="T44" fmla="*/ 0 w 72"/>
                    <a:gd name="T45" fmla="*/ 0 h 95"/>
                    <a:gd name="T46" fmla="*/ 42 w 72"/>
                    <a:gd name="T47" fmla="*/ 0 h 95"/>
                    <a:gd name="T48" fmla="*/ 55 w 72"/>
                    <a:gd name="T49" fmla="*/ 2 h 95"/>
                    <a:gd name="T50" fmla="*/ 64 w 72"/>
                    <a:gd name="T51" fmla="*/ 6 h 95"/>
                    <a:gd name="T52" fmla="*/ 68 w 72"/>
                    <a:gd name="T53" fmla="*/ 10 h 95"/>
                    <a:gd name="T54" fmla="*/ 72 w 72"/>
                    <a:gd name="T55" fmla="*/ 18 h 95"/>
                    <a:gd name="T56" fmla="*/ 72 w 72"/>
                    <a:gd name="T57" fmla="*/ 24 h 95"/>
                    <a:gd name="T58" fmla="*/ 53 w 72"/>
                    <a:gd name="T59" fmla="*/ 40 h 95"/>
                    <a:gd name="T60" fmla="*/ 55 w 72"/>
                    <a:gd name="T61" fmla="*/ 33 h 95"/>
                    <a:gd name="T62" fmla="*/ 56 w 72"/>
                    <a:gd name="T63" fmla="*/ 27 h 95"/>
                    <a:gd name="T64" fmla="*/ 55 w 72"/>
                    <a:gd name="T65" fmla="*/ 19 h 95"/>
                    <a:gd name="T66" fmla="*/ 54 w 72"/>
                    <a:gd name="T67" fmla="*/ 16 h 95"/>
                    <a:gd name="T68" fmla="*/ 51 w 72"/>
                    <a:gd name="T69" fmla="*/ 12 h 95"/>
                    <a:gd name="T70" fmla="*/ 46 w 72"/>
                    <a:gd name="T71" fmla="*/ 8 h 95"/>
                    <a:gd name="T72" fmla="*/ 41 w 72"/>
                    <a:gd name="T73" fmla="*/ 5 h 95"/>
                    <a:gd name="T74" fmla="*/ 27 w 72"/>
                    <a:gd name="T75" fmla="*/ 5 h 95"/>
                    <a:gd name="T76" fmla="*/ 33 w 72"/>
                    <a:gd name="T77" fmla="*/ 48 h 95"/>
                    <a:gd name="T78" fmla="*/ 40 w 72"/>
                    <a:gd name="T79" fmla="*/ 47 h 95"/>
                    <a:gd name="T80" fmla="*/ 46 w 72"/>
                    <a:gd name="T81" fmla="*/ 45 h 95"/>
                    <a:gd name="T82" fmla="*/ 53 w 72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2" h="95">
                      <a:moveTo>
                        <a:pt x="72" y="24"/>
                      </a:moveTo>
                      <a:lnTo>
                        <a:pt x="72" y="24"/>
                      </a:lnTo>
                      <a:lnTo>
                        <a:pt x="72" y="30"/>
                      </a:lnTo>
                      <a:lnTo>
                        <a:pt x="70" y="36"/>
                      </a:lnTo>
                      <a:lnTo>
                        <a:pt x="70" y="36"/>
                      </a:lnTo>
                      <a:lnTo>
                        <a:pt x="66" y="42"/>
                      </a:lnTo>
                      <a:lnTo>
                        <a:pt x="62" y="47"/>
                      </a:lnTo>
                      <a:lnTo>
                        <a:pt x="62" y="47"/>
                      </a:lnTo>
                      <a:lnTo>
                        <a:pt x="56" y="49"/>
                      </a:lnTo>
                      <a:lnTo>
                        <a:pt x="50" y="51"/>
                      </a:lnTo>
                      <a:lnTo>
                        <a:pt x="50" y="51"/>
                      </a:lnTo>
                      <a:lnTo>
                        <a:pt x="45" y="52"/>
                      </a:lnTo>
                      <a:lnTo>
                        <a:pt x="38" y="53"/>
                      </a:lnTo>
                      <a:lnTo>
                        <a:pt x="27" y="53"/>
                      </a:lnTo>
                      <a:lnTo>
                        <a:pt x="27" y="82"/>
                      </a:lnTo>
                      <a:lnTo>
                        <a:pt x="27" y="82"/>
                      </a:lnTo>
                      <a:lnTo>
                        <a:pt x="27" y="87"/>
                      </a:lnTo>
                      <a:lnTo>
                        <a:pt x="27" y="87"/>
                      </a:lnTo>
                      <a:lnTo>
                        <a:pt x="29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5" y="90"/>
                      </a:lnTo>
                      <a:lnTo>
                        <a:pt x="35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9" y="1"/>
                      </a:lnTo>
                      <a:lnTo>
                        <a:pt x="55" y="2"/>
                      </a:lnTo>
                      <a:lnTo>
                        <a:pt x="60" y="3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8" y="10"/>
                      </a:lnTo>
                      <a:lnTo>
                        <a:pt x="71" y="13"/>
                      </a:lnTo>
                      <a:lnTo>
                        <a:pt x="72" y="18"/>
                      </a:lnTo>
                      <a:lnTo>
                        <a:pt x="72" y="24"/>
                      </a:lnTo>
                      <a:lnTo>
                        <a:pt x="72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4" y="36"/>
                      </a:lnTo>
                      <a:lnTo>
                        <a:pt x="55" y="33"/>
                      </a:lnTo>
                      <a:lnTo>
                        <a:pt x="55" y="33"/>
                      </a:lnTo>
                      <a:lnTo>
                        <a:pt x="56" y="27"/>
                      </a:lnTo>
                      <a:lnTo>
                        <a:pt x="56" y="27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4" y="16"/>
                      </a:lnTo>
                      <a:lnTo>
                        <a:pt x="51" y="12"/>
                      </a:lnTo>
                      <a:lnTo>
                        <a:pt x="51" y="12"/>
                      </a:lnTo>
                      <a:lnTo>
                        <a:pt x="49" y="9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1" y="5"/>
                      </a:lnTo>
                      <a:lnTo>
                        <a:pt x="37" y="5"/>
                      </a:lnTo>
                      <a:lnTo>
                        <a:pt x="27" y="5"/>
                      </a:lnTo>
                      <a:lnTo>
                        <a:pt x="27" y="48"/>
                      </a:lnTo>
                      <a:lnTo>
                        <a:pt x="33" y="48"/>
                      </a:lnTo>
                      <a:lnTo>
                        <a:pt x="33" y="48"/>
                      </a:lnTo>
                      <a:lnTo>
                        <a:pt x="40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49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54"/>
                <p:cNvSpPr>
                  <a:spLocks noEditPoints="1"/>
                </p:cNvSpPr>
                <p:nvPr/>
              </p:nvSpPr>
              <p:spPr bwMode="auto">
                <a:xfrm>
                  <a:off x="9826660" y="5188690"/>
                  <a:ext cx="56177" cy="61062"/>
                </a:xfrm>
                <a:custGeom>
                  <a:avLst/>
                  <a:gdLst>
                    <a:gd name="T0" fmla="*/ 78 w 92"/>
                    <a:gd name="T1" fmla="*/ 14 h 100"/>
                    <a:gd name="T2" fmla="*/ 89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9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3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3 w 92"/>
                    <a:gd name="T25" fmla="*/ 86 h 100"/>
                    <a:gd name="T26" fmla="*/ 4 w 92"/>
                    <a:gd name="T27" fmla="*/ 70 h 100"/>
                    <a:gd name="T28" fmla="*/ 2 w 92"/>
                    <a:gd name="T29" fmla="*/ 61 h 100"/>
                    <a:gd name="T30" fmla="*/ 0 w 92"/>
                    <a:gd name="T31" fmla="*/ 51 h 100"/>
                    <a:gd name="T32" fmla="*/ 4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7 w 92"/>
                    <a:gd name="T41" fmla="*/ 1 h 100"/>
                    <a:gd name="T42" fmla="*/ 46 w 92"/>
                    <a:gd name="T43" fmla="*/ 0 h 100"/>
                    <a:gd name="T44" fmla="*/ 63 w 92"/>
                    <a:gd name="T45" fmla="*/ 4 h 100"/>
                    <a:gd name="T46" fmla="*/ 71 w 92"/>
                    <a:gd name="T47" fmla="*/ 8 h 100"/>
                    <a:gd name="T48" fmla="*/ 78 w 92"/>
                    <a:gd name="T49" fmla="*/ 14 h 100"/>
                    <a:gd name="T50" fmla="*/ 68 w 92"/>
                    <a:gd name="T51" fmla="*/ 82 h 100"/>
                    <a:gd name="T52" fmla="*/ 74 w 92"/>
                    <a:gd name="T53" fmla="*/ 68 h 100"/>
                    <a:gd name="T54" fmla="*/ 75 w 92"/>
                    <a:gd name="T55" fmla="*/ 60 h 100"/>
                    <a:gd name="T56" fmla="*/ 76 w 92"/>
                    <a:gd name="T57" fmla="*/ 51 h 100"/>
                    <a:gd name="T58" fmla="*/ 74 w 92"/>
                    <a:gd name="T59" fmla="*/ 32 h 100"/>
                    <a:gd name="T60" fmla="*/ 71 w 92"/>
                    <a:gd name="T61" fmla="*/ 25 h 100"/>
                    <a:gd name="T62" fmla="*/ 68 w 92"/>
                    <a:gd name="T63" fmla="*/ 19 h 100"/>
                    <a:gd name="T64" fmla="*/ 59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7 w 92"/>
                    <a:gd name="T73" fmla="*/ 14 h 100"/>
                    <a:gd name="T74" fmla="*/ 23 w 92"/>
                    <a:gd name="T75" fmla="*/ 20 h 100"/>
                    <a:gd name="T76" fmla="*/ 19 w 92"/>
                    <a:gd name="T77" fmla="*/ 33 h 100"/>
                    <a:gd name="T78" fmla="*/ 16 w 92"/>
                    <a:gd name="T79" fmla="*/ 41 h 100"/>
                    <a:gd name="T80" fmla="*/ 16 w 92"/>
                    <a:gd name="T81" fmla="*/ 51 h 100"/>
                    <a:gd name="T82" fmla="*/ 19 w 92"/>
                    <a:gd name="T83" fmla="*/ 68 h 100"/>
                    <a:gd name="T84" fmla="*/ 21 w 92"/>
                    <a:gd name="T85" fmla="*/ 75 h 100"/>
                    <a:gd name="T86" fmla="*/ 23 w 92"/>
                    <a:gd name="T87" fmla="*/ 82 h 100"/>
                    <a:gd name="T88" fmla="*/ 32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59 w 92"/>
                    <a:gd name="T95" fmla="*/ 91 h 100"/>
                    <a:gd name="T96" fmla="*/ 65 w 92"/>
                    <a:gd name="T97" fmla="*/ 87 h 100"/>
                    <a:gd name="T98" fmla="*/ 68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8" y="14"/>
                      </a:moveTo>
                      <a:lnTo>
                        <a:pt x="78" y="14"/>
                      </a:lnTo>
                      <a:lnTo>
                        <a:pt x="84" y="21"/>
                      </a:lnTo>
                      <a:lnTo>
                        <a:pt x="89" y="30"/>
                      </a:lnTo>
                      <a:lnTo>
                        <a:pt x="89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9" y="71"/>
                      </a:lnTo>
                      <a:lnTo>
                        <a:pt x="89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3" y="97"/>
                      </a:lnTo>
                      <a:lnTo>
                        <a:pt x="63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2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2" y="3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7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71" y="8"/>
                      </a:lnTo>
                      <a:lnTo>
                        <a:pt x="78" y="14"/>
                      </a:lnTo>
                      <a:lnTo>
                        <a:pt x="78" y="14"/>
                      </a:lnTo>
                      <a:close/>
                      <a:moveTo>
                        <a:pt x="68" y="82"/>
                      </a:moveTo>
                      <a:lnTo>
                        <a:pt x="68" y="82"/>
                      </a:lnTo>
                      <a:lnTo>
                        <a:pt x="71" y="75"/>
                      </a:lnTo>
                      <a:lnTo>
                        <a:pt x="74" y="68"/>
                      </a:lnTo>
                      <a:lnTo>
                        <a:pt x="74" y="68"/>
                      </a:lnTo>
                      <a:lnTo>
                        <a:pt x="75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5" y="41"/>
                      </a:lnTo>
                      <a:lnTo>
                        <a:pt x="74" y="32"/>
                      </a:lnTo>
                      <a:lnTo>
                        <a:pt x="74" y="32"/>
                      </a:lnTo>
                      <a:lnTo>
                        <a:pt x="71" y="25"/>
                      </a:lnTo>
                      <a:lnTo>
                        <a:pt x="68" y="19"/>
                      </a:lnTo>
                      <a:lnTo>
                        <a:pt x="68" y="19"/>
                      </a:lnTo>
                      <a:lnTo>
                        <a:pt x="63" y="14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8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7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0" y="27"/>
                      </a:lnTo>
                      <a:lnTo>
                        <a:pt x="19" y="33"/>
                      </a:lnTo>
                      <a:lnTo>
                        <a:pt x="19" y="33"/>
                      </a:lnTo>
                      <a:lnTo>
                        <a:pt x="16" y="41"/>
                      </a:lnTo>
                      <a:lnTo>
                        <a:pt x="16" y="51"/>
                      </a:lnTo>
                      <a:lnTo>
                        <a:pt x="16" y="51"/>
                      </a:lnTo>
                      <a:lnTo>
                        <a:pt x="18" y="60"/>
                      </a:lnTo>
                      <a:lnTo>
                        <a:pt x="19" y="68"/>
                      </a:lnTo>
                      <a:lnTo>
                        <a:pt x="19" y="68"/>
                      </a:lnTo>
                      <a:lnTo>
                        <a:pt x="21" y="75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8" y="87"/>
                      </a:lnTo>
                      <a:lnTo>
                        <a:pt x="32" y="91"/>
                      </a:lnTo>
                      <a:lnTo>
                        <a:pt x="32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59" y="91"/>
                      </a:lnTo>
                      <a:lnTo>
                        <a:pt x="59" y="91"/>
                      </a:lnTo>
                      <a:lnTo>
                        <a:pt x="65" y="87"/>
                      </a:lnTo>
                      <a:lnTo>
                        <a:pt x="68" y="82"/>
                      </a:lnTo>
                      <a:lnTo>
                        <a:pt x="68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55"/>
                <p:cNvSpPr>
                  <a:spLocks/>
                </p:cNvSpPr>
                <p:nvPr/>
              </p:nvSpPr>
              <p:spPr bwMode="auto">
                <a:xfrm>
                  <a:off x="9887721" y="5189911"/>
                  <a:ext cx="72052" cy="58619"/>
                </a:xfrm>
                <a:custGeom>
                  <a:avLst/>
                  <a:gdLst>
                    <a:gd name="T0" fmla="*/ 76 w 118"/>
                    <a:gd name="T1" fmla="*/ 95 h 95"/>
                    <a:gd name="T2" fmla="*/ 76 w 118"/>
                    <a:gd name="T3" fmla="*/ 90 h 95"/>
                    <a:gd name="T4" fmla="*/ 82 w 118"/>
                    <a:gd name="T5" fmla="*/ 90 h 95"/>
                    <a:gd name="T6" fmla="*/ 87 w 118"/>
                    <a:gd name="T7" fmla="*/ 89 h 95"/>
                    <a:gd name="T8" fmla="*/ 90 w 118"/>
                    <a:gd name="T9" fmla="*/ 86 h 95"/>
                    <a:gd name="T10" fmla="*/ 90 w 118"/>
                    <a:gd name="T11" fmla="*/ 12 h 95"/>
                    <a:gd name="T12" fmla="*/ 57 w 118"/>
                    <a:gd name="T13" fmla="*/ 94 h 95"/>
                    <a:gd name="T14" fmla="*/ 23 w 118"/>
                    <a:gd name="T15" fmla="*/ 11 h 95"/>
                    <a:gd name="T16" fmla="*/ 23 w 118"/>
                    <a:gd name="T17" fmla="*/ 67 h 95"/>
                    <a:gd name="T18" fmla="*/ 23 w 118"/>
                    <a:gd name="T19" fmla="*/ 80 h 95"/>
                    <a:gd name="T20" fmla="*/ 25 w 118"/>
                    <a:gd name="T21" fmla="*/ 83 h 95"/>
                    <a:gd name="T22" fmla="*/ 26 w 118"/>
                    <a:gd name="T23" fmla="*/ 87 h 95"/>
                    <a:gd name="T24" fmla="*/ 33 w 118"/>
                    <a:gd name="T25" fmla="*/ 89 h 95"/>
                    <a:gd name="T26" fmla="*/ 39 w 118"/>
                    <a:gd name="T27" fmla="*/ 90 h 95"/>
                    <a:gd name="T28" fmla="*/ 0 w 118"/>
                    <a:gd name="T29" fmla="*/ 95 h 95"/>
                    <a:gd name="T30" fmla="*/ 0 w 118"/>
                    <a:gd name="T31" fmla="*/ 90 h 95"/>
                    <a:gd name="T32" fmla="*/ 7 w 118"/>
                    <a:gd name="T33" fmla="*/ 89 h 95"/>
                    <a:gd name="T34" fmla="*/ 11 w 118"/>
                    <a:gd name="T35" fmla="*/ 87 h 95"/>
                    <a:gd name="T36" fmla="*/ 15 w 118"/>
                    <a:gd name="T37" fmla="*/ 81 h 95"/>
                    <a:gd name="T38" fmla="*/ 16 w 118"/>
                    <a:gd name="T39" fmla="*/ 68 h 95"/>
                    <a:gd name="T40" fmla="*/ 16 w 118"/>
                    <a:gd name="T41" fmla="*/ 19 h 95"/>
                    <a:gd name="T42" fmla="*/ 15 w 118"/>
                    <a:gd name="T43" fmla="*/ 12 h 95"/>
                    <a:gd name="T44" fmla="*/ 11 w 118"/>
                    <a:gd name="T45" fmla="*/ 9 h 95"/>
                    <a:gd name="T46" fmla="*/ 7 w 118"/>
                    <a:gd name="T47" fmla="*/ 5 h 95"/>
                    <a:gd name="T48" fmla="*/ 1 w 118"/>
                    <a:gd name="T49" fmla="*/ 0 h 95"/>
                    <a:gd name="T50" fmla="*/ 61 w 118"/>
                    <a:gd name="T51" fmla="*/ 72 h 95"/>
                    <a:gd name="T52" fmla="*/ 84 w 118"/>
                    <a:gd name="T53" fmla="*/ 11 h 95"/>
                    <a:gd name="T54" fmla="*/ 86 w 118"/>
                    <a:gd name="T55" fmla="*/ 4 h 95"/>
                    <a:gd name="T56" fmla="*/ 118 w 118"/>
                    <a:gd name="T57" fmla="*/ 0 h 95"/>
                    <a:gd name="T58" fmla="*/ 118 w 118"/>
                    <a:gd name="T59" fmla="*/ 4 h 95"/>
                    <a:gd name="T60" fmla="*/ 113 w 118"/>
                    <a:gd name="T61" fmla="*/ 5 h 95"/>
                    <a:gd name="T62" fmla="*/ 109 w 118"/>
                    <a:gd name="T63" fmla="*/ 6 h 95"/>
                    <a:gd name="T64" fmla="*/ 105 w 118"/>
                    <a:gd name="T65" fmla="*/ 9 h 95"/>
                    <a:gd name="T66" fmla="*/ 105 w 118"/>
                    <a:gd name="T67" fmla="*/ 13 h 95"/>
                    <a:gd name="T68" fmla="*/ 105 w 118"/>
                    <a:gd name="T69" fmla="*/ 82 h 95"/>
                    <a:gd name="T70" fmla="*/ 105 w 118"/>
                    <a:gd name="T71" fmla="*/ 86 h 95"/>
                    <a:gd name="T72" fmla="*/ 109 w 118"/>
                    <a:gd name="T73" fmla="*/ 89 h 95"/>
                    <a:gd name="T74" fmla="*/ 113 w 118"/>
                    <a:gd name="T75" fmla="*/ 90 h 95"/>
                    <a:gd name="T76" fmla="*/ 118 w 118"/>
                    <a:gd name="T77" fmla="*/ 9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8" h="95">
                      <a:moveTo>
                        <a:pt x="118" y="95"/>
                      </a:moveTo>
                      <a:lnTo>
                        <a:pt x="76" y="95"/>
                      </a:lnTo>
                      <a:lnTo>
                        <a:pt x="76" y="90"/>
                      </a:lnTo>
                      <a:lnTo>
                        <a:pt x="76" y="90"/>
                      </a:lnTo>
                      <a:lnTo>
                        <a:pt x="82" y="90"/>
                      </a:lnTo>
                      <a:lnTo>
                        <a:pt x="82" y="90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90" y="86"/>
                      </a:lnTo>
                      <a:lnTo>
                        <a:pt x="90" y="86"/>
                      </a:lnTo>
                      <a:lnTo>
                        <a:pt x="90" y="82"/>
                      </a:lnTo>
                      <a:lnTo>
                        <a:pt x="90" y="12"/>
                      </a:lnTo>
                      <a:lnTo>
                        <a:pt x="90" y="12"/>
                      </a:lnTo>
                      <a:lnTo>
                        <a:pt x="57" y="94"/>
                      </a:lnTo>
                      <a:lnTo>
                        <a:pt x="54" y="94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67"/>
                      </a:lnTo>
                      <a:lnTo>
                        <a:pt x="23" y="67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3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9" y="88"/>
                      </a:lnTo>
                      <a:lnTo>
                        <a:pt x="33" y="89"/>
                      </a:lnTo>
                      <a:lnTo>
                        <a:pt x="33" y="89"/>
                      </a:lnTo>
                      <a:lnTo>
                        <a:pt x="39" y="90"/>
                      </a:lnTo>
                      <a:lnTo>
                        <a:pt x="39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11" y="87"/>
                      </a:lnTo>
                      <a:lnTo>
                        <a:pt x="11" y="87"/>
                      </a:lnTo>
                      <a:lnTo>
                        <a:pt x="14" y="84"/>
                      </a:lnTo>
                      <a:lnTo>
                        <a:pt x="15" y="81"/>
                      </a:lnTo>
                      <a:lnTo>
                        <a:pt x="15" y="81"/>
                      </a:lnTo>
                      <a:lnTo>
                        <a:pt x="16" y="68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5" y="12"/>
                      </a:lnTo>
                      <a:lnTo>
                        <a:pt x="15" y="12"/>
                      </a:lnTo>
                      <a:lnTo>
                        <a:pt x="11" y="9"/>
                      </a:lnTo>
                      <a:lnTo>
                        <a:pt x="11" y="9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33" y="0"/>
                      </a:lnTo>
                      <a:lnTo>
                        <a:pt x="61" y="72"/>
                      </a:lnTo>
                      <a:lnTo>
                        <a:pt x="84" y="11"/>
                      </a:lnTo>
                      <a:lnTo>
                        <a:pt x="84" y="11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7" y="0"/>
                      </a:lnTo>
                      <a:lnTo>
                        <a:pt x="118" y="0"/>
                      </a:lnTo>
                      <a:lnTo>
                        <a:pt x="118" y="4"/>
                      </a:lnTo>
                      <a:lnTo>
                        <a:pt x="118" y="4"/>
                      </a:lnTo>
                      <a:lnTo>
                        <a:pt x="113" y="5"/>
                      </a:lnTo>
                      <a:lnTo>
                        <a:pt x="113" y="5"/>
                      </a:lnTo>
                      <a:lnTo>
                        <a:pt x="109" y="6"/>
                      </a:lnTo>
                      <a:lnTo>
                        <a:pt x="109" y="6"/>
                      </a:lnTo>
                      <a:lnTo>
                        <a:pt x="106" y="8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13"/>
                      </a:lnTo>
                      <a:lnTo>
                        <a:pt x="105" y="82"/>
                      </a:lnTo>
                      <a:lnTo>
                        <a:pt x="105" y="82"/>
                      </a:lnTo>
                      <a:lnTo>
                        <a:pt x="105" y="86"/>
                      </a:lnTo>
                      <a:lnTo>
                        <a:pt x="105" y="86"/>
                      </a:lnTo>
                      <a:lnTo>
                        <a:pt x="109" y="89"/>
                      </a:lnTo>
                      <a:lnTo>
                        <a:pt x="109" y="89"/>
                      </a:lnTo>
                      <a:lnTo>
                        <a:pt x="113" y="90"/>
                      </a:lnTo>
                      <a:lnTo>
                        <a:pt x="113" y="90"/>
                      </a:lnTo>
                      <a:lnTo>
                        <a:pt x="118" y="90"/>
                      </a:lnTo>
                      <a:lnTo>
                        <a:pt x="118" y="9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56"/>
                <p:cNvSpPr>
                  <a:spLocks/>
                </p:cNvSpPr>
                <p:nvPr/>
              </p:nvSpPr>
              <p:spPr bwMode="auto">
                <a:xfrm>
                  <a:off x="9963438" y="5189911"/>
                  <a:ext cx="51292" cy="58619"/>
                </a:xfrm>
                <a:custGeom>
                  <a:avLst/>
                  <a:gdLst>
                    <a:gd name="T0" fmla="*/ 83 w 83"/>
                    <a:gd name="T1" fmla="*/ 26 h 95"/>
                    <a:gd name="T2" fmla="*/ 79 w 83"/>
                    <a:gd name="T3" fmla="*/ 26 h 95"/>
                    <a:gd name="T4" fmla="*/ 79 w 83"/>
                    <a:gd name="T5" fmla="*/ 26 h 95"/>
                    <a:gd name="T6" fmla="*/ 77 w 83"/>
                    <a:gd name="T7" fmla="*/ 20 h 95"/>
                    <a:gd name="T8" fmla="*/ 77 w 83"/>
                    <a:gd name="T9" fmla="*/ 20 h 95"/>
                    <a:gd name="T10" fmla="*/ 73 w 83"/>
                    <a:gd name="T11" fmla="*/ 13 h 95"/>
                    <a:gd name="T12" fmla="*/ 73 w 83"/>
                    <a:gd name="T13" fmla="*/ 13 h 95"/>
                    <a:gd name="T14" fmla="*/ 69 w 83"/>
                    <a:gd name="T15" fmla="*/ 9 h 95"/>
                    <a:gd name="T16" fmla="*/ 69 w 83"/>
                    <a:gd name="T17" fmla="*/ 9 h 95"/>
                    <a:gd name="T18" fmla="*/ 66 w 83"/>
                    <a:gd name="T19" fmla="*/ 6 h 95"/>
                    <a:gd name="T20" fmla="*/ 64 w 83"/>
                    <a:gd name="T21" fmla="*/ 5 h 95"/>
                    <a:gd name="T22" fmla="*/ 64 w 83"/>
                    <a:gd name="T23" fmla="*/ 5 h 95"/>
                    <a:gd name="T24" fmla="*/ 58 w 83"/>
                    <a:gd name="T25" fmla="*/ 5 h 95"/>
                    <a:gd name="T26" fmla="*/ 58 w 83"/>
                    <a:gd name="T27" fmla="*/ 5 h 95"/>
                    <a:gd name="T28" fmla="*/ 52 w 83"/>
                    <a:gd name="T29" fmla="*/ 5 h 95"/>
                    <a:gd name="T30" fmla="*/ 49 w 83"/>
                    <a:gd name="T31" fmla="*/ 5 h 95"/>
                    <a:gd name="T32" fmla="*/ 49 w 83"/>
                    <a:gd name="T33" fmla="*/ 81 h 95"/>
                    <a:gd name="T34" fmla="*/ 49 w 83"/>
                    <a:gd name="T35" fmla="*/ 81 h 95"/>
                    <a:gd name="T36" fmla="*/ 50 w 83"/>
                    <a:gd name="T37" fmla="*/ 86 h 95"/>
                    <a:gd name="T38" fmla="*/ 50 w 83"/>
                    <a:gd name="T39" fmla="*/ 86 h 95"/>
                    <a:gd name="T40" fmla="*/ 51 w 83"/>
                    <a:gd name="T41" fmla="*/ 87 h 95"/>
                    <a:gd name="T42" fmla="*/ 54 w 83"/>
                    <a:gd name="T43" fmla="*/ 88 h 95"/>
                    <a:gd name="T44" fmla="*/ 54 w 83"/>
                    <a:gd name="T45" fmla="*/ 88 h 95"/>
                    <a:gd name="T46" fmla="*/ 58 w 83"/>
                    <a:gd name="T47" fmla="*/ 89 h 95"/>
                    <a:gd name="T48" fmla="*/ 58 w 83"/>
                    <a:gd name="T49" fmla="*/ 89 h 95"/>
                    <a:gd name="T50" fmla="*/ 64 w 83"/>
                    <a:gd name="T51" fmla="*/ 90 h 95"/>
                    <a:gd name="T52" fmla="*/ 64 w 83"/>
                    <a:gd name="T53" fmla="*/ 95 h 95"/>
                    <a:gd name="T54" fmla="*/ 19 w 83"/>
                    <a:gd name="T55" fmla="*/ 95 h 95"/>
                    <a:gd name="T56" fmla="*/ 19 w 83"/>
                    <a:gd name="T57" fmla="*/ 90 h 95"/>
                    <a:gd name="T58" fmla="*/ 19 w 83"/>
                    <a:gd name="T59" fmla="*/ 90 h 95"/>
                    <a:gd name="T60" fmla="*/ 25 w 83"/>
                    <a:gd name="T61" fmla="*/ 90 h 95"/>
                    <a:gd name="T62" fmla="*/ 25 w 83"/>
                    <a:gd name="T63" fmla="*/ 90 h 95"/>
                    <a:gd name="T64" fmla="*/ 31 w 83"/>
                    <a:gd name="T65" fmla="*/ 89 h 95"/>
                    <a:gd name="T66" fmla="*/ 31 w 83"/>
                    <a:gd name="T67" fmla="*/ 89 h 95"/>
                    <a:gd name="T68" fmla="*/ 34 w 83"/>
                    <a:gd name="T69" fmla="*/ 87 h 95"/>
                    <a:gd name="T70" fmla="*/ 34 w 83"/>
                    <a:gd name="T71" fmla="*/ 87 h 95"/>
                    <a:gd name="T72" fmla="*/ 34 w 83"/>
                    <a:gd name="T73" fmla="*/ 82 h 95"/>
                    <a:gd name="T74" fmla="*/ 34 w 83"/>
                    <a:gd name="T75" fmla="*/ 5 h 95"/>
                    <a:gd name="T76" fmla="*/ 31 w 83"/>
                    <a:gd name="T77" fmla="*/ 5 h 95"/>
                    <a:gd name="T78" fmla="*/ 31 w 83"/>
                    <a:gd name="T79" fmla="*/ 5 h 95"/>
                    <a:gd name="T80" fmla="*/ 26 w 83"/>
                    <a:gd name="T81" fmla="*/ 5 h 95"/>
                    <a:gd name="T82" fmla="*/ 26 w 83"/>
                    <a:gd name="T83" fmla="*/ 5 h 95"/>
                    <a:gd name="T84" fmla="*/ 19 w 83"/>
                    <a:gd name="T85" fmla="*/ 5 h 95"/>
                    <a:gd name="T86" fmla="*/ 19 w 83"/>
                    <a:gd name="T87" fmla="*/ 5 h 95"/>
                    <a:gd name="T88" fmla="*/ 17 w 83"/>
                    <a:gd name="T89" fmla="*/ 6 h 95"/>
                    <a:gd name="T90" fmla="*/ 15 w 83"/>
                    <a:gd name="T91" fmla="*/ 9 h 95"/>
                    <a:gd name="T92" fmla="*/ 15 w 83"/>
                    <a:gd name="T93" fmla="*/ 9 h 95"/>
                    <a:gd name="T94" fmla="*/ 11 w 83"/>
                    <a:gd name="T95" fmla="*/ 13 h 95"/>
                    <a:gd name="T96" fmla="*/ 11 w 83"/>
                    <a:gd name="T97" fmla="*/ 13 h 95"/>
                    <a:gd name="T98" fmla="*/ 7 w 83"/>
                    <a:gd name="T99" fmla="*/ 20 h 95"/>
                    <a:gd name="T100" fmla="*/ 7 w 83"/>
                    <a:gd name="T101" fmla="*/ 20 h 95"/>
                    <a:gd name="T102" fmla="*/ 6 w 83"/>
                    <a:gd name="T103" fmla="*/ 26 h 95"/>
                    <a:gd name="T104" fmla="*/ 0 w 83"/>
                    <a:gd name="T105" fmla="*/ 26 h 95"/>
                    <a:gd name="T106" fmla="*/ 0 w 83"/>
                    <a:gd name="T107" fmla="*/ 0 h 95"/>
                    <a:gd name="T108" fmla="*/ 83 w 83"/>
                    <a:gd name="T109" fmla="*/ 0 h 95"/>
                    <a:gd name="T110" fmla="*/ 83 w 83"/>
                    <a:gd name="T111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3" h="95">
                      <a:moveTo>
                        <a:pt x="83" y="26"/>
                      </a:moveTo>
                      <a:lnTo>
                        <a:pt x="79" y="26"/>
                      </a:lnTo>
                      <a:lnTo>
                        <a:pt x="79" y="26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3" y="13"/>
                      </a:lnTo>
                      <a:lnTo>
                        <a:pt x="73" y="13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6" y="6"/>
                      </a:lnTo>
                      <a:lnTo>
                        <a:pt x="64" y="5"/>
                      </a:lnTo>
                      <a:lnTo>
                        <a:pt x="64" y="5"/>
                      </a:lnTo>
                      <a:lnTo>
                        <a:pt x="58" y="5"/>
                      </a:lnTo>
                      <a:lnTo>
                        <a:pt x="58" y="5"/>
                      </a:lnTo>
                      <a:lnTo>
                        <a:pt x="52" y="5"/>
                      </a:lnTo>
                      <a:lnTo>
                        <a:pt x="49" y="5"/>
                      </a:lnTo>
                      <a:lnTo>
                        <a:pt x="49" y="81"/>
                      </a:lnTo>
                      <a:lnTo>
                        <a:pt x="49" y="81"/>
                      </a:lnTo>
                      <a:lnTo>
                        <a:pt x="50" y="86"/>
                      </a:lnTo>
                      <a:lnTo>
                        <a:pt x="50" y="86"/>
                      </a:lnTo>
                      <a:lnTo>
                        <a:pt x="51" y="87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8" y="89"/>
                      </a:lnTo>
                      <a:lnTo>
                        <a:pt x="58" y="89"/>
                      </a:lnTo>
                      <a:lnTo>
                        <a:pt x="64" y="90"/>
                      </a:lnTo>
                      <a:lnTo>
                        <a:pt x="64" y="95"/>
                      </a:lnTo>
                      <a:lnTo>
                        <a:pt x="19" y="95"/>
                      </a:lnTo>
                      <a:lnTo>
                        <a:pt x="19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4" y="87"/>
                      </a:lnTo>
                      <a:lnTo>
                        <a:pt x="34" y="87"/>
                      </a:lnTo>
                      <a:lnTo>
                        <a:pt x="34" y="82"/>
                      </a:lnTo>
                      <a:lnTo>
                        <a:pt x="34" y="5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6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1" y="13"/>
                      </a:lnTo>
                      <a:lnTo>
                        <a:pt x="11" y="13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6" y="26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83" y="0"/>
                      </a:lnTo>
                      <a:lnTo>
                        <a:pt x="8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57"/>
                <p:cNvSpPr>
                  <a:spLocks noEditPoints="1"/>
                </p:cNvSpPr>
                <p:nvPr/>
              </p:nvSpPr>
              <p:spPr bwMode="auto">
                <a:xfrm>
                  <a:off x="10018393" y="5188690"/>
                  <a:ext cx="56177" cy="61062"/>
                </a:xfrm>
                <a:custGeom>
                  <a:avLst/>
                  <a:gdLst>
                    <a:gd name="T0" fmla="*/ 79 w 92"/>
                    <a:gd name="T1" fmla="*/ 14 h 100"/>
                    <a:gd name="T2" fmla="*/ 88 w 92"/>
                    <a:gd name="T3" fmla="*/ 30 h 100"/>
                    <a:gd name="T4" fmla="*/ 91 w 92"/>
                    <a:gd name="T5" fmla="*/ 39 h 100"/>
                    <a:gd name="T6" fmla="*/ 92 w 92"/>
                    <a:gd name="T7" fmla="*/ 51 h 100"/>
                    <a:gd name="T8" fmla="*/ 88 w 92"/>
                    <a:gd name="T9" fmla="*/ 71 h 100"/>
                    <a:gd name="T10" fmla="*/ 84 w 92"/>
                    <a:gd name="T11" fmla="*/ 79 h 100"/>
                    <a:gd name="T12" fmla="*/ 78 w 92"/>
                    <a:gd name="T13" fmla="*/ 87 h 100"/>
                    <a:gd name="T14" fmla="*/ 64 w 92"/>
                    <a:gd name="T15" fmla="*/ 97 h 100"/>
                    <a:gd name="T16" fmla="*/ 55 w 92"/>
                    <a:gd name="T17" fmla="*/ 100 h 100"/>
                    <a:gd name="T18" fmla="*/ 46 w 92"/>
                    <a:gd name="T19" fmla="*/ 100 h 100"/>
                    <a:gd name="T20" fmla="*/ 28 w 92"/>
                    <a:gd name="T21" fmla="*/ 97 h 100"/>
                    <a:gd name="T22" fmla="*/ 20 w 92"/>
                    <a:gd name="T23" fmla="*/ 92 h 100"/>
                    <a:gd name="T24" fmla="*/ 14 w 92"/>
                    <a:gd name="T25" fmla="*/ 86 h 100"/>
                    <a:gd name="T26" fmla="*/ 4 w 92"/>
                    <a:gd name="T27" fmla="*/ 70 h 100"/>
                    <a:gd name="T28" fmla="*/ 1 w 92"/>
                    <a:gd name="T29" fmla="*/ 61 h 100"/>
                    <a:gd name="T30" fmla="*/ 0 w 92"/>
                    <a:gd name="T31" fmla="*/ 51 h 100"/>
                    <a:gd name="T32" fmla="*/ 5 w 92"/>
                    <a:gd name="T33" fmla="*/ 30 h 100"/>
                    <a:gd name="T34" fmla="*/ 8 w 92"/>
                    <a:gd name="T35" fmla="*/ 21 h 100"/>
                    <a:gd name="T36" fmla="*/ 14 w 92"/>
                    <a:gd name="T37" fmla="*/ 14 h 100"/>
                    <a:gd name="T38" fmla="*/ 29 w 92"/>
                    <a:gd name="T39" fmla="*/ 4 h 100"/>
                    <a:gd name="T40" fmla="*/ 38 w 92"/>
                    <a:gd name="T41" fmla="*/ 1 h 100"/>
                    <a:gd name="T42" fmla="*/ 46 w 92"/>
                    <a:gd name="T43" fmla="*/ 0 h 100"/>
                    <a:gd name="T44" fmla="*/ 64 w 92"/>
                    <a:gd name="T45" fmla="*/ 4 h 100"/>
                    <a:gd name="T46" fmla="*/ 72 w 92"/>
                    <a:gd name="T47" fmla="*/ 8 h 100"/>
                    <a:gd name="T48" fmla="*/ 79 w 92"/>
                    <a:gd name="T49" fmla="*/ 14 h 100"/>
                    <a:gd name="T50" fmla="*/ 69 w 92"/>
                    <a:gd name="T51" fmla="*/ 82 h 100"/>
                    <a:gd name="T52" fmla="*/ 75 w 92"/>
                    <a:gd name="T53" fmla="*/ 68 h 100"/>
                    <a:gd name="T54" fmla="*/ 76 w 92"/>
                    <a:gd name="T55" fmla="*/ 60 h 100"/>
                    <a:gd name="T56" fmla="*/ 76 w 92"/>
                    <a:gd name="T57" fmla="*/ 51 h 100"/>
                    <a:gd name="T58" fmla="*/ 73 w 92"/>
                    <a:gd name="T59" fmla="*/ 32 h 100"/>
                    <a:gd name="T60" fmla="*/ 71 w 92"/>
                    <a:gd name="T61" fmla="*/ 25 h 100"/>
                    <a:gd name="T62" fmla="*/ 69 w 92"/>
                    <a:gd name="T63" fmla="*/ 19 h 100"/>
                    <a:gd name="T64" fmla="*/ 58 w 92"/>
                    <a:gd name="T65" fmla="*/ 9 h 100"/>
                    <a:gd name="T66" fmla="*/ 53 w 92"/>
                    <a:gd name="T67" fmla="*/ 7 h 100"/>
                    <a:gd name="T68" fmla="*/ 46 w 92"/>
                    <a:gd name="T69" fmla="*/ 6 h 100"/>
                    <a:gd name="T70" fmla="*/ 32 w 92"/>
                    <a:gd name="T71" fmla="*/ 11 h 100"/>
                    <a:gd name="T72" fmla="*/ 28 w 92"/>
                    <a:gd name="T73" fmla="*/ 14 h 100"/>
                    <a:gd name="T74" fmla="*/ 23 w 92"/>
                    <a:gd name="T75" fmla="*/ 20 h 100"/>
                    <a:gd name="T76" fmla="*/ 18 w 92"/>
                    <a:gd name="T77" fmla="*/ 33 h 100"/>
                    <a:gd name="T78" fmla="*/ 17 w 92"/>
                    <a:gd name="T79" fmla="*/ 41 h 100"/>
                    <a:gd name="T80" fmla="*/ 17 w 92"/>
                    <a:gd name="T81" fmla="*/ 51 h 100"/>
                    <a:gd name="T82" fmla="*/ 18 w 92"/>
                    <a:gd name="T83" fmla="*/ 68 h 100"/>
                    <a:gd name="T84" fmla="*/ 21 w 92"/>
                    <a:gd name="T85" fmla="*/ 75 h 100"/>
                    <a:gd name="T86" fmla="*/ 24 w 92"/>
                    <a:gd name="T87" fmla="*/ 82 h 100"/>
                    <a:gd name="T88" fmla="*/ 33 w 92"/>
                    <a:gd name="T89" fmla="*/ 91 h 100"/>
                    <a:gd name="T90" fmla="*/ 39 w 92"/>
                    <a:gd name="T91" fmla="*/ 93 h 100"/>
                    <a:gd name="T92" fmla="*/ 46 w 92"/>
                    <a:gd name="T93" fmla="*/ 94 h 100"/>
                    <a:gd name="T94" fmla="*/ 60 w 92"/>
                    <a:gd name="T95" fmla="*/ 91 h 100"/>
                    <a:gd name="T96" fmla="*/ 64 w 92"/>
                    <a:gd name="T97" fmla="*/ 87 h 100"/>
                    <a:gd name="T98" fmla="*/ 69 w 92"/>
                    <a:gd name="T99" fmla="*/ 82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2" h="100">
                      <a:moveTo>
                        <a:pt x="79" y="14"/>
                      </a:moveTo>
                      <a:lnTo>
                        <a:pt x="79" y="14"/>
                      </a:lnTo>
                      <a:lnTo>
                        <a:pt x="84" y="21"/>
                      </a:lnTo>
                      <a:lnTo>
                        <a:pt x="88" y="30"/>
                      </a:lnTo>
                      <a:lnTo>
                        <a:pt x="88" y="30"/>
                      </a:lnTo>
                      <a:lnTo>
                        <a:pt x="91" y="39"/>
                      </a:lnTo>
                      <a:lnTo>
                        <a:pt x="92" y="51"/>
                      </a:lnTo>
                      <a:lnTo>
                        <a:pt x="92" y="51"/>
                      </a:lnTo>
                      <a:lnTo>
                        <a:pt x="91" y="61"/>
                      </a:lnTo>
                      <a:lnTo>
                        <a:pt x="88" y="71"/>
                      </a:lnTo>
                      <a:lnTo>
                        <a:pt x="88" y="71"/>
                      </a:lnTo>
                      <a:lnTo>
                        <a:pt x="84" y="79"/>
                      </a:lnTo>
                      <a:lnTo>
                        <a:pt x="78" y="87"/>
                      </a:lnTo>
                      <a:lnTo>
                        <a:pt x="78" y="87"/>
                      </a:lnTo>
                      <a:lnTo>
                        <a:pt x="71" y="93"/>
                      </a:lnTo>
                      <a:lnTo>
                        <a:pt x="64" y="97"/>
                      </a:lnTo>
                      <a:lnTo>
                        <a:pt x="64" y="97"/>
                      </a:lnTo>
                      <a:lnTo>
                        <a:pt x="55" y="100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37" y="99"/>
                      </a:lnTo>
                      <a:lnTo>
                        <a:pt x="28" y="97"/>
                      </a:lnTo>
                      <a:lnTo>
                        <a:pt x="28" y="97"/>
                      </a:lnTo>
                      <a:lnTo>
                        <a:pt x="20" y="92"/>
                      </a:lnTo>
                      <a:lnTo>
                        <a:pt x="14" y="86"/>
                      </a:lnTo>
                      <a:lnTo>
                        <a:pt x="14" y="86"/>
                      </a:lnTo>
                      <a:lnTo>
                        <a:pt x="8" y="79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1" y="61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1" y="3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8" y="21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21" y="8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38" y="1"/>
                      </a:ln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55" y="1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72" y="8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72" y="75"/>
                      </a:lnTo>
                      <a:lnTo>
                        <a:pt x="75" y="68"/>
                      </a:lnTo>
                      <a:lnTo>
                        <a:pt x="75" y="68"/>
                      </a:lnTo>
                      <a:lnTo>
                        <a:pt x="76" y="60"/>
                      </a:lnTo>
                      <a:lnTo>
                        <a:pt x="76" y="51"/>
                      </a:lnTo>
                      <a:lnTo>
                        <a:pt x="76" y="51"/>
                      </a:lnTo>
                      <a:lnTo>
                        <a:pt x="76" y="41"/>
                      </a:lnTo>
                      <a:lnTo>
                        <a:pt x="73" y="32"/>
                      </a:lnTo>
                      <a:lnTo>
                        <a:pt x="73" y="32"/>
                      </a:lnTo>
                      <a:lnTo>
                        <a:pt x="71" y="25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4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3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39" y="7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28" y="14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1" y="27"/>
                      </a:lnTo>
                      <a:lnTo>
                        <a:pt x="18" y="33"/>
                      </a:lnTo>
                      <a:lnTo>
                        <a:pt x="18" y="33"/>
                      </a:lnTo>
                      <a:lnTo>
                        <a:pt x="17" y="41"/>
                      </a:lnTo>
                      <a:lnTo>
                        <a:pt x="17" y="51"/>
                      </a:lnTo>
                      <a:lnTo>
                        <a:pt x="17" y="51"/>
                      </a:lnTo>
                      <a:lnTo>
                        <a:pt x="17" y="60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21" y="75"/>
                      </a:lnTo>
                      <a:lnTo>
                        <a:pt x="24" y="82"/>
                      </a:lnTo>
                      <a:lnTo>
                        <a:pt x="24" y="82"/>
                      </a:lnTo>
                      <a:lnTo>
                        <a:pt x="28" y="87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9" y="93"/>
                      </a:lnTo>
                      <a:lnTo>
                        <a:pt x="46" y="94"/>
                      </a:lnTo>
                      <a:lnTo>
                        <a:pt x="46" y="94"/>
                      </a:lnTo>
                      <a:lnTo>
                        <a:pt x="53" y="93"/>
                      </a:lnTo>
                      <a:lnTo>
                        <a:pt x="60" y="91"/>
                      </a:lnTo>
                      <a:lnTo>
                        <a:pt x="60" y="91"/>
                      </a:lnTo>
                      <a:lnTo>
                        <a:pt x="64" y="87"/>
                      </a:lnTo>
                      <a:lnTo>
                        <a:pt x="69" y="82"/>
                      </a:lnTo>
                      <a:lnTo>
                        <a:pt x="69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58"/>
                <p:cNvSpPr>
                  <a:spLocks noEditPoints="1"/>
                </p:cNvSpPr>
                <p:nvPr/>
              </p:nvSpPr>
              <p:spPr bwMode="auto">
                <a:xfrm>
                  <a:off x="10081897" y="5189911"/>
                  <a:ext cx="43964" cy="58619"/>
                </a:xfrm>
                <a:custGeom>
                  <a:avLst/>
                  <a:gdLst>
                    <a:gd name="T0" fmla="*/ 73 w 73"/>
                    <a:gd name="T1" fmla="*/ 24 h 95"/>
                    <a:gd name="T2" fmla="*/ 71 w 73"/>
                    <a:gd name="T3" fmla="*/ 36 h 95"/>
                    <a:gd name="T4" fmla="*/ 68 w 73"/>
                    <a:gd name="T5" fmla="*/ 42 h 95"/>
                    <a:gd name="T6" fmla="*/ 63 w 73"/>
                    <a:gd name="T7" fmla="*/ 47 h 95"/>
                    <a:gd name="T8" fmla="*/ 52 w 73"/>
                    <a:gd name="T9" fmla="*/ 51 h 95"/>
                    <a:gd name="T10" fmla="*/ 45 w 73"/>
                    <a:gd name="T11" fmla="*/ 52 h 95"/>
                    <a:gd name="T12" fmla="*/ 28 w 73"/>
                    <a:gd name="T13" fmla="*/ 53 h 95"/>
                    <a:gd name="T14" fmla="*/ 28 w 73"/>
                    <a:gd name="T15" fmla="*/ 82 h 95"/>
                    <a:gd name="T16" fmla="*/ 29 w 73"/>
                    <a:gd name="T17" fmla="*/ 87 h 95"/>
                    <a:gd name="T18" fmla="*/ 32 w 73"/>
                    <a:gd name="T19" fmla="*/ 89 h 95"/>
                    <a:gd name="T20" fmla="*/ 36 w 73"/>
                    <a:gd name="T21" fmla="*/ 90 h 95"/>
                    <a:gd name="T22" fmla="*/ 41 w 73"/>
                    <a:gd name="T23" fmla="*/ 90 h 95"/>
                    <a:gd name="T24" fmla="*/ 1 w 73"/>
                    <a:gd name="T25" fmla="*/ 95 h 95"/>
                    <a:gd name="T26" fmla="*/ 1 w 73"/>
                    <a:gd name="T27" fmla="*/ 90 h 95"/>
                    <a:gd name="T28" fmla="*/ 6 w 73"/>
                    <a:gd name="T29" fmla="*/ 90 h 95"/>
                    <a:gd name="T30" fmla="*/ 9 w 73"/>
                    <a:gd name="T31" fmla="*/ 89 h 95"/>
                    <a:gd name="T32" fmla="*/ 13 w 73"/>
                    <a:gd name="T33" fmla="*/ 87 h 95"/>
                    <a:gd name="T34" fmla="*/ 14 w 73"/>
                    <a:gd name="T35" fmla="*/ 13 h 95"/>
                    <a:gd name="T36" fmla="*/ 13 w 73"/>
                    <a:gd name="T37" fmla="*/ 9 h 95"/>
                    <a:gd name="T38" fmla="*/ 12 w 73"/>
                    <a:gd name="T39" fmla="*/ 8 h 95"/>
                    <a:gd name="T40" fmla="*/ 9 w 73"/>
                    <a:gd name="T41" fmla="*/ 6 h 95"/>
                    <a:gd name="T42" fmla="*/ 5 w 73"/>
                    <a:gd name="T43" fmla="*/ 5 h 95"/>
                    <a:gd name="T44" fmla="*/ 0 w 73"/>
                    <a:gd name="T45" fmla="*/ 0 h 95"/>
                    <a:gd name="T46" fmla="*/ 44 w 73"/>
                    <a:gd name="T47" fmla="*/ 0 h 95"/>
                    <a:gd name="T48" fmla="*/ 56 w 73"/>
                    <a:gd name="T49" fmla="*/ 2 h 95"/>
                    <a:gd name="T50" fmla="*/ 65 w 73"/>
                    <a:gd name="T51" fmla="*/ 6 h 95"/>
                    <a:gd name="T52" fmla="*/ 69 w 73"/>
                    <a:gd name="T53" fmla="*/ 10 h 95"/>
                    <a:gd name="T54" fmla="*/ 73 w 73"/>
                    <a:gd name="T55" fmla="*/ 18 h 95"/>
                    <a:gd name="T56" fmla="*/ 73 w 73"/>
                    <a:gd name="T57" fmla="*/ 24 h 95"/>
                    <a:gd name="T58" fmla="*/ 53 w 73"/>
                    <a:gd name="T59" fmla="*/ 40 h 95"/>
                    <a:gd name="T60" fmla="*/ 56 w 73"/>
                    <a:gd name="T61" fmla="*/ 33 h 95"/>
                    <a:gd name="T62" fmla="*/ 57 w 73"/>
                    <a:gd name="T63" fmla="*/ 27 h 95"/>
                    <a:gd name="T64" fmla="*/ 56 w 73"/>
                    <a:gd name="T65" fmla="*/ 19 h 95"/>
                    <a:gd name="T66" fmla="*/ 55 w 73"/>
                    <a:gd name="T67" fmla="*/ 16 h 95"/>
                    <a:gd name="T68" fmla="*/ 53 w 73"/>
                    <a:gd name="T69" fmla="*/ 12 h 95"/>
                    <a:gd name="T70" fmla="*/ 47 w 73"/>
                    <a:gd name="T71" fmla="*/ 8 h 95"/>
                    <a:gd name="T72" fmla="*/ 43 w 73"/>
                    <a:gd name="T73" fmla="*/ 5 h 95"/>
                    <a:gd name="T74" fmla="*/ 28 w 73"/>
                    <a:gd name="T75" fmla="*/ 5 h 95"/>
                    <a:gd name="T76" fmla="*/ 34 w 73"/>
                    <a:gd name="T77" fmla="*/ 48 h 95"/>
                    <a:gd name="T78" fmla="*/ 41 w 73"/>
                    <a:gd name="T79" fmla="*/ 47 h 95"/>
                    <a:gd name="T80" fmla="*/ 46 w 73"/>
                    <a:gd name="T81" fmla="*/ 45 h 95"/>
                    <a:gd name="T82" fmla="*/ 53 w 73"/>
                    <a:gd name="T83" fmla="*/ 4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73" h="95">
                      <a:moveTo>
                        <a:pt x="73" y="24"/>
                      </a:moveTo>
                      <a:lnTo>
                        <a:pt x="73" y="24"/>
                      </a:lnTo>
                      <a:lnTo>
                        <a:pt x="73" y="30"/>
                      </a:lnTo>
                      <a:lnTo>
                        <a:pt x="71" y="36"/>
                      </a:lnTo>
                      <a:lnTo>
                        <a:pt x="71" y="36"/>
                      </a:lnTo>
                      <a:lnTo>
                        <a:pt x="68" y="42"/>
                      </a:lnTo>
                      <a:lnTo>
                        <a:pt x="63" y="47"/>
                      </a:lnTo>
                      <a:lnTo>
                        <a:pt x="63" y="47"/>
                      </a:lnTo>
                      <a:lnTo>
                        <a:pt x="57" y="49"/>
                      </a:lnTo>
                      <a:lnTo>
                        <a:pt x="52" y="51"/>
                      </a:lnTo>
                      <a:lnTo>
                        <a:pt x="52" y="51"/>
                      </a:lnTo>
                      <a:lnTo>
                        <a:pt x="45" y="52"/>
                      </a:lnTo>
                      <a:lnTo>
                        <a:pt x="39" y="53"/>
                      </a:lnTo>
                      <a:lnTo>
                        <a:pt x="28" y="53"/>
                      </a:lnTo>
                      <a:lnTo>
                        <a:pt x="28" y="82"/>
                      </a:lnTo>
                      <a:lnTo>
                        <a:pt x="28" y="82"/>
                      </a:lnTo>
                      <a:lnTo>
                        <a:pt x="29" y="87"/>
                      </a:lnTo>
                      <a:lnTo>
                        <a:pt x="29" y="87"/>
                      </a:lnTo>
                      <a:lnTo>
                        <a:pt x="30" y="88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6" y="90"/>
                      </a:lnTo>
                      <a:lnTo>
                        <a:pt x="36" y="90"/>
                      </a:lnTo>
                      <a:lnTo>
                        <a:pt x="41" y="90"/>
                      </a:lnTo>
                      <a:lnTo>
                        <a:pt x="41" y="95"/>
                      </a:lnTo>
                      <a:lnTo>
                        <a:pt x="1" y="95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6" y="90"/>
                      </a:lnTo>
                      <a:lnTo>
                        <a:pt x="6" y="90"/>
                      </a:lnTo>
                      <a:lnTo>
                        <a:pt x="9" y="89"/>
                      </a:lnTo>
                      <a:lnTo>
                        <a:pt x="9" y="89"/>
                      </a:lnTo>
                      <a:lnTo>
                        <a:pt x="13" y="87"/>
                      </a:lnTo>
                      <a:lnTo>
                        <a:pt x="13" y="87"/>
                      </a:lnTo>
                      <a:lnTo>
                        <a:pt x="14" y="82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2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4" y="0"/>
                      </a:lnTo>
                      <a:lnTo>
                        <a:pt x="44" y="0"/>
                      </a:lnTo>
                      <a:lnTo>
                        <a:pt x="51" y="1"/>
                      </a:lnTo>
                      <a:lnTo>
                        <a:pt x="56" y="2"/>
                      </a:lnTo>
                      <a:lnTo>
                        <a:pt x="61" y="3"/>
                      </a:lnTo>
                      <a:lnTo>
                        <a:pt x="65" y="6"/>
                      </a:lnTo>
                      <a:lnTo>
                        <a:pt x="65" y="6"/>
                      </a:lnTo>
                      <a:lnTo>
                        <a:pt x="69" y="10"/>
                      </a:lnTo>
                      <a:lnTo>
                        <a:pt x="71" y="13"/>
                      </a:lnTo>
                      <a:lnTo>
                        <a:pt x="73" y="18"/>
                      </a:lnTo>
                      <a:lnTo>
                        <a:pt x="73" y="24"/>
                      </a:lnTo>
                      <a:lnTo>
                        <a:pt x="73" y="24"/>
                      </a:lnTo>
                      <a:close/>
                      <a:moveTo>
                        <a:pt x="53" y="40"/>
                      </a:moveTo>
                      <a:lnTo>
                        <a:pt x="53" y="40"/>
                      </a:lnTo>
                      <a:lnTo>
                        <a:pt x="55" y="36"/>
                      </a:lnTo>
                      <a:lnTo>
                        <a:pt x="56" y="33"/>
                      </a:lnTo>
                      <a:lnTo>
                        <a:pt x="56" y="33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5" y="16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9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3" y="5"/>
                      </a:lnTo>
                      <a:lnTo>
                        <a:pt x="37" y="5"/>
                      </a:lnTo>
                      <a:lnTo>
                        <a:pt x="28" y="5"/>
                      </a:lnTo>
                      <a:lnTo>
                        <a:pt x="28" y="48"/>
                      </a:lnTo>
                      <a:lnTo>
                        <a:pt x="34" y="48"/>
                      </a:lnTo>
                      <a:lnTo>
                        <a:pt x="34" y="48"/>
                      </a:lnTo>
                      <a:lnTo>
                        <a:pt x="41" y="47"/>
                      </a:lnTo>
                      <a:lnTo>
                        <a:pt x="46" y="45"/>
                      </a:lnTo>
                      <a:lnTo>
                        <a:pt x="46" y="45"/>
                      </a:lnTo>
                      <a:lnTo>
                        <a:pt x="51" y="43"/>
                      </a:lnTo>
                      <a:lnTo>
                        <a:pt x="53" y="40"/>
                      </a:lnTo>
                      <a:lnTo>
                        <a:pt x="53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59"/>
                <p:cNvSpPr>
                  <a:spLocks/>
                </p:cNvSpPr>
                <p:nvPr/>
              </p:nvSpPr>
              <p:spPr bwMode="auto">
                <a:xfrm>
                  <a:off x="10131968" y="5189911"/>
                  <a:ext cx="45185" cy="58619"/>
                </a:xfrm>
                <a:custGeom>
                  <a:avLst/>
                  <a:gdLst>
                    <a:gd name="T0" fmla="*/ 73 w 73"/>
                    <a:gd name="T1" fmla="*/ 26 h 95"/>
                    <a:gd name="T2" fmla="*/ 68 w 73"/>
                    <a:gd name="T3" fmla="*/ 26 h 95"/>
                    <a:gd name="T4" fmla="*/ 68 w 73"/>
                    <a:gd name="T5" fmla="*/ 26 h 95"/>
                    <a:gd name="T6" fmla="*/ 66 w 73"/>
                    <a:gd name="T7" fmla="*/ 21 h 95"/>
                    <a:gd name="T8" fmla="*/ 66 w 73"/>
                    <a:gd name="T9" fmla="*/ 21 h 95"/>
                    <a:gd name="T10" fmla="*/ 63 w 73"/>
                    <a:gd name="T11" fmla="*/ 14 h 95"/>
                    <a:gd name="T12" fmla="*/ 63 w 73"/>
                    <a:gd name="T13" fmla="*/ 14 h 95"/>
                    <a:gd name="T14" fmla="*/ 58 w 73"/>
                    <a:gd name="T15" fmla="*/ 9 h 95"/>
                    <a:gd name="T16" fmla="*/ 58 w 73"/>
                    <a:gd name="T17" fmla="*/ 9 h 95"/>
                    <a:gd name="T18" fmla="*/ 56 w 73"/>
                    <a:gd name="T19" fmla="*/ 6 h 95"/>
                    <a:gd name="T20" fmla="*/ 54 w 73"/>
                    <a:gd name="T21" fmla="*/ 5 h 95"/>
                    <a:gd name="T22" fmla="*/ 54 w 73"/>
                    <a:gd name="T23" fmla="*/ 5 h 95"/>
                    <a:gd name="T24" fmla="*/ 48 w 73"/>
                    <a:gd name="T25" fmla="*/ 5 h 95"/>
                    <a:gd name="T26" fmla="*/ 48 w 73"/>
                    <a:gd name="T27" fmla="*/ 5 h 95"/>
                    <a:gd name="T28" fmla="*/ 41 w 73"/>
                    <a:gd name="T29" fmla="*/ 5 h 95"/>
                    <a:gd name="T30" fmla="*/ 27 w 73"/>
                    <a:gd name="T31" fmla="*/ 5 h 95"/>
                    <a:gd name="T32" fmla="*/ 27 w 73"/>
                    <a:gd name="T33" fmla="*/ 81 h 95"/>
                    <a:gd name="T34" fmla="*/ 27 w 73"/>
                    <a:gd name="T35" fmla="*/ 81 h 95"/>
                    <a:gd name="T36" fmla="*/ 28 w 73"/>
                    <a:gd name="T37" fmla="*/ 86 h 95"/>
                    <a:gd name="T38" fmla="*/ 28 w 73"/>
                    <a:gd name="T39" fmla="*/ 86 h 95"/>
                    <a:gd name="T40" fmla="*/ 32 w 73"/>
                    <a:gd name="T41" fmla="*/ 88 h 95"/>
                    <a:gd name="T42" fmla="*/ 32 w 73"/>
                    <a:gd name="T43" fmla="*/ 88 h 95"/>
                    <a:gd name="T44" fmla="*/ 36 w 73"/>
                    <a:gd name="T45" fmla="*/ 89 h 95"/>
                    <a:gd name="T46" fmla="*/ 36 w 73"/>
                    <a:gd name="T47" fmla="*/ 89 h 95"/>
                    <a:gd name="T48" fmla="*/ 42 w 73"/>
                    <a:gd name="T49" fmla="*/ 90 h 95"/>
                    <a:gd name="T50" fmla="*/ 42 w 73"/>
                    <a:gd name="T51" fmla="*/ 95 h 95"/>
                    <a:gd name="T52" fmla="*/ 0 w 73"/>
                    <a:gd name="T53" fmla="*/ 95 h 95"/>
                    <a:gd name="T54" fmla="*/ 0 w 73"/>
                    <a:gd name="T55" fmla="*/ 90 h 95"/>
                    <a:gd name="T56" fmla="*/ 0 w 73"/>
                    <a:gd name="T57" fmla="*/ 90 h 95"/>
                    <a:gd name="T58" fmla="*/ 5 w 73"/>
                    <a:gd name="T59" fmla="*/ 90 h 95"/>
                    <a:gd name="T60" fmla="*/ 5 w 73"/>
                    <a:gd name="T61" fmla="*/ 90 h 95"/>
                    <a:gd name="T62" fmla="*/ 10 w 73"/>
                    <a:gd name="T63" fmla="*/ 89 h 95"/>
                    <a:gd name="T64" fmla="*/ 10 w 73"/>
                    <a:gd name="T65" fmla="*/ 89 h 95"/>
                    <a:gd name="T66" fmla="*/ 12 w 73"/>
                    <a:gd name="T67" fmla="*/ 87 h 95"/>
                    <a:gd name="T68" fmla="*/ 12 w 73"/>
                    <a:gd name="T69" fmla="*/ 87 h 95"/>
                    <a:gd name="T70" fmla="*/ 13 w 73"/>
                    <a:gd name="T71" fmla="*/ 82 h 95"/>
                    <a:gd name="T72" fmla="*/ 13 w 73"/>
                    <a:gd name="T73" fmla="*/ 13 h 95"/>
                    <a:gd name="T74" fmla="*/ 13 w 73"/>
                    <a:gd name="T75" fmla="*/ 13 h 95"/>
                    <a:gd name="T76" fmla="*/ 12 w 73"/>
                    <a:gd name="T77" fmla="*/ 10 h 95"/>
                    <a:gd name="T78" fmla="*/ 12 w 73"/>
                    <a:gd name="T79" fmla="*/ 10 h 95"/>
                    <a:gd name="T80" fmla="*/ 11 w 73"/>
                    <a:gd name="T81" fmla="*/ 9 h 95"/>
                    <a:gd name="T82" fmla="*/ 10 w 73"/>
                    <a:gd name="T83" fmla="*/ 6 h 95"/>
                    <a:gd name="T84" fmla="*/ 10 w 73"/>
                    <a:gd name="T85" fmla="*/ 6 h 95"/>
                    <a:gd name="T86" fmla="*/ 4 w 73"/>
                    <a:gd name="T87" fmla="*/ 5 h 95"/>
                    <a:gd name="T88" fmla="*/ 4 w 73"/>
                    <a:gd name="T89" fmla="*/ 5 h 95"/>
                    <a:gd name="T90" fmla="*/ 0 w 73"/>
                    <a:gd name="T91" fmla="*/ 4 h 95"/>
                    <a:gd name="T92" fmla="*/ 0 w 73"/>
                    <a:gd name="T93" fmla="*/ 0 h 95"/>
                    <a:gd name="T94" fmla="*/ 73 w 73"/>
                    <a:gd name="T95" fmla="*/ 0 h 95"/>
                    <a:gd name="T96" fmla="*/ 73 w 73"/>
                    <a:gd name="T97" fmla="*/ 2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95">
                      <a:moveTo>
                        <a:pt x="73" y="26"/>
                      </a:moveTo>
                      <a:lnTo>
                        <a:pt x="68" y="26"/>
                      </a:lnTo>
                      <a:lnTo>
                        <a:pt x="68" y="26"/>
                      </a:lnTo>
                      <a:lnTo>
                        <a:pt x="66" y="21"/>
                      </a:lnTo>
                      <a:lnTo>
                        <a:pt x="66" y="21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6" y="6"/>
                      </a:lnTo>
                      <a:lnTo>
                        <a:pt x="54" y="5"/>
                      </a:lnTo>
                      <a:lnTo>
                        <a:pt x="54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1" y="5"/>
                      </a:lnTo>
                      <a:lnTo>
                        <a:pt x="27" y="5"/>
                      </a:lnTo>
                      <a:lnTo>
                        <a:pt x="27" y="81"/>
                      </a:lnTo>
                      <a:lnTo>
                        <a:pt x="27" y="81"/>
                      </a:lnTo>
                      <a:lnTo>
                        <a:pt x="28" y="86"/>
                      </a:lnTo>
                      <a:lnTo>
                        <a:pt x="28" y="86"/>
                      </a:lnTo>
                      <a:lnTo>
                        <a:pt x="32" y="88"/>
                      </a:lnTo>
                      <a:lnTo>
                        <a:pt x="32" y="88"/>
                      </a:lnTo>
                      <a:lnTo>
                        <a:pt x="36" y="89"/>
                      </a:lnTo>
                      <a:lnTo>
                        <a:pt x="36" y="89"/>
                      </a:lnTo>
                      <a:lnTo>
                        <a:pt x="42" y="90"/>
                      </a:lnTo>
                      <a:lnTo>
                        <a:pt x="42" y="95"/>
                      </a:lnTo>
                      <a:lnTo>
                        <a:pt x="0" y="95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5" y="90"/>
                      </a:lnTo>
                      <a:lnTo>
                        <a:pt x="5" y="90"/>
                      </a:lnTo>
                      <a:lnTo>
                        <a:pt x="10" y="89"/>
                      </a:lnTo>
                      <a:lnTo>
                        <a:pt x="10" y="89"/>
                      </a:lnTo>
                      <a:lnTo>
                        <a:pt x="12" y="87"/>
                      </a:lnTo>
                      <a:lnTo>
                        <a:pt x="12" y="87"/>
                      </a:lnTo>
                      <a:lnTo>
                        <a:pt x="13" y="8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73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60"/>
                <p:cNvSpPr>
                  <a:spLocks noEditPoints="1"/>
                </p:cNvSpPr>
                <p:nvPr/>
              </p:nvSpPr>
              <p:spPr bwMode="auto">
                <a:xfrm>
                  <a:off x="9703315" y="5274176"/>
                  <a:ext cx="24425" cy="31752"/>
                </a:xfrm>
                <a:custGeom>
                  <a:avLst/>
                  <a:gdLst>
                    <a:gd name="T0" fmla="*/ 40 w 40"/>
                    <a:gd name="T1" fmla="*/ 13 h 53"/>
                    <a:gd name="T2" fmla="*/ 38 w 40"/>
                    <a:gd name="T3" fmla="*/ 21 h 53"/>
                    <a:gd name="T4" fmla="*/ 36 w 40"/>
                    <a:gd name="T5" fmla="*/ 23 h 53"/>
                    <a:gd name="T6" fmla="*/ 33 w 40"/>
                    <a:gd name="T7" fmla="*/ 25 h 53"/>
                    <a:gd name="T8" fmla="*/ 27 w 40"/>
                    <a:gd name="T9" fmla="*/ 29 h 53"/>
                    <a:gd name="T10" fmla="*/ 15 w 40"/>
                    <a:gd name="T11" fmla="*/ 30 h 53"/>
                    <a:gd name="T12" fmla="*/ 15 w 40"/>
                    <a:gd name="T13" fmla="*/ 45 h 53"/>
                    <a:gd name="T14" fmla="*/ 15 w 40"/>
                    <a:gd name="T15" fmla="*/ 47 h 53"/>
                    <a:gd name="T16" fmla="*/ 17 w 40"/>
                    <a:gd name="T17" fmla="*/ 49 h 53"/>
                    <a:gd name="T18" fmla="*/ 19 w 40"/>
                    <a:gd name="T19" fmla="*/ 49 h 53"/>
                    <a:gd name="T20" fmla="*/ 22 w 40"/>
                    <a:gd name="T21" fmla="*/ 53 h 53"/>
                    <a:gd name="T22" fmla="*/ 0 w 40"/>
                    <a:gd name="T23" fmla="*/ 49 h 53"/>
                    <a:gd name="T24" fmla="*/ 2 w 40"/>
                    <a:gd name="T25" fmla="*/ 49 h 53"/>
                    <a:gd name="T26" fmla="*/ 4 w 40"/>
                    <a:gd name="T27" fmla="*/ 49 h 53"/>
                    <a:gd name="T28" fmla="*/ 7 w 40"/>
                    <a:gd name="T29" fmla="*/ 47 h 53"/>
                    <a:gd name="T30" fmla="*/ 7 w 40"/>
                    <a:gd name="T31" fmla="*/ 45 h 53"/>
                    <a:gd name="T32" fmla="*/ 7 w 40"/>
                    <a:gd name="T33" fmla="*/ 8 h 53"/>
                    <a:gd name="T34" fmla="*/ 7 w 40"/>
                    <a:gd name="T35" fmla="*/ 6 h 53"/>
                    <a:gd name="T36" fmla="*/ 4 w 40"/>
                    <a:gd name="T37" fmla="*/ 4 h 53"/>
                    <a:gd name="T38" fmla="*/ 2 w 40"/>
                    <a:gd name="T39" fmla="*/ 4 h 53"/>
                    <a:gd name="T40" fmla="*/ 0 w 40"/>
                    <a:gd name="T41" fmla="*/ 0 h 53"/>
                    <a:gd name="T42" fmla="*/ 23 w 40"/>
                    <a:gd name="T43" fmla="*/ 0 h 53"/>
                    <a:gd name="T44" fmla="*/ 35 w 40"/>
                    <a:gd name="T45" fmla="*/ 4 h 53"/>
                    <a:gd name="T46" fmla="*/ 39 w 40"/>
                    <a:gd name="T47" fmla="*/ 8 h 53"/>
                    <a:gd name="T48" fmla="*/ 40 w 40"/>
                    <a:gd name="T49" fmla="*/ 13 h 53"/>
                    <a:gd name="T50" fmla="*/ 28 w 40"/>
                    <a:gd name="T51" fmla="*/ 22 h 53"/>
                    <a:gd name="T52" fmla="*/ 30 w 40"/>
                    <a:gd name="T53" fmla="*/ 18 h 53"/>
                    <a:gd name="T54" fmla="*/ 31 w 40"/>
                    <a:gd name="T55" fmla="*/ 15 h 53"/>
                    <a:gd name="T56" fmla="*/ 30 w 40"/>
                    <a:gd name="T57" fmla="*/ 10 h 53"/>
                    <a:gd name="T58" fmla="*/ 28 w 40"/>
                    <a:gd name="T59" fmla="*/ 7 h 53"/>
                    <a:gd name="T60" fmla="*/ 25 w 40"/>
                    <a:gd name="T61" fmla="*/ 5 h 53"/>
                    <a:gd name="T62" fmla="*/ 15 w 40"/>
                    <a:gd name="T63" fmla="*/ 4 h 53"/>
                    <a:gd name="T64" fmla="*/ 18 w 40"/>
                    <a:gd name="T65" fmla="*/ 26 h 53"/>
                    <a:gd name="T66" fmla="*/ 22 w 40"/>
                    <a:gd name="T67" fmla="*/ 26 h 53"/>
                    <a:gd name="T68" fmla="*/ 25 w 40"/>
                    <a:gd name="T69" fmla="*/ 25 h 53"/>
                    <a:gd name="T70" fmla="*/ 28 w 40"/>
                    <a:gd name="T71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0" h="53">
                      <a:moveTo>
                        <a:pt x="40" y="13"/>
                      </a:moveTo>
                      <a:lnTo>
                        <a:pt x="40" y="13"/>
                      </a:lnTo>
                      <a:lnTo>
                        <a:pt x="39" y="17"/>
                      </a:lnTo>
                      <a:lnTo>
                        <a:pt x="38" y="21"/>
                      </a:lnTo>
                      <a:lnTo>
                        <a:pt x="38" y="21"/>
                      </a:lnTo>
                      <a:lnTo>
                        <a:pt x="36" y="23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0" y="30"/>
                      </a:lnTo>
                      <a:lnTo>
                        <a:pt x="15" y="30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9"/>
                      </a:lnTo>
                      <a:lnTo>
                        <a:pt x="17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4" y="49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7" y="45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30" y="1"/>
                      </a:lnTo>
                      <a:lnTo>
                        <a:pt x="35" y="4"/>
                      </a:lnTo>
                      <a:lnTo>
                        <a:pt x="35" y="4"/>
                      </a:lnTo>
                      <a:lnTo>
                        <a:pt x="39" y="8"/>
                      </a:lnTo>
                      <a:lnTo>
                        <a:pt x="40" y="13"/>
                      </a:lnTo>
                      <a:lnTo>
                        <a:pt x="40" y="13"/>
                      </a:lnTo>
                      <a:close/>
                      <a:moveTo>
                        <a:pt x="28" y="22"/>
                      </a:moveTo>
                      <a:lnTo>
                        <a:pt x="28" y="22"/>
                      </a:lnTo>
                      <a:lnTo>
                        <a:pt x="30" y="18"/>
                      </a:lnTo>
                      <a:lnTo>
                        <a:pt x="30" y="18"/>
                      </a:lnTo>
                      <a:lnTo>
                        <a:pt x="31" y="15"/>
                      </a:lnTo>
                      <a:lnTo>
                        <a:pt x="31" y="15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5" y="5"/>
                      </a:lnTo>
                      <a:lnTo>
                        <a:pt x="25" y="5"/>
                      </a:lnTo>
                      <a:lnTo>
                        <a:pt x="19" y="4"/>
                      </a:lnTo>
                      <a:lnTo>
                        <a:pt x="15" y="4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18" y="26"/>
                      </a:lnTo>
                      <a:lnTo>
                        <a:pt x="22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8" y="22"/>
                      </a:lnTo>
                      <a:lnTo>
                        <a:pt x="28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61"/>
                <p:cNvSpPr>
                  <a:spLocks noEditPoints="1"/>
                </p:cNvSpPr>
                <p:nvPr/>
              </p:nvSpPr>
              <p:spPr bwMode="auto">
                <a:xfrm>
                  <a:off x="9746058" y="5272954"/>
                  <a:ext cx="31752" cy="34195"/>
                </a:xfrm>
                <a:custGeom>
                  <a:avLst/>
                  <a:gdLst>
                    <a:gd name="T0" fmla="*/ 42 w 50"/>
                    <a:gd name="T1" fmla="*/ 8 h 55"/>
                    <a:gd name="T2" fmla="*/ 48 w 50"/>
                    <a:gd name="T3" fmla="*/ 16 h 55"/>
                    <a:gd name="T4" fmla="*/ 49 w 50"/>
                    <a:gd name="T5" fmla="*/ 22 h 55"/>
                    <a:gd name="T6" fmla="*/ 50 w 50"/>
                    <a:gd name="T7" fmla="*/ 27 h 55"/>
                    <a:gd name="T8" fmla="*/ 48 w 50"/>
                    <a:gd name="T9" fmla="*/ 39 h 55"/>
                    <a:gd name="T10" fmla="*/ 46 w 50"/>
                    <a:gd name="T11" fmla="*/ 44 h 55"/>
                    <a:gd name="T12" fmla="*/ 42 w 50"/>
                    <a:gd name="T13" fmla="*/ 47 h 55"/>
                    <a:gd name="T14" fmla="*/ 34 w 50"/>
                    <a:gd name="T15" fmla="*/ 53 h 55"/>
                    <a:gd name="T16" fmla="*/ 30 w 50"/>
                    <a:gd name="T17" fmla="*/ 54 h 55"/>
                    <a:gd name="T18" fmla="*/ 25 w 50"/>
                    <a:gd name="T19" fmla="*/ 55 h 55"/>
                    <a:gd name="T20" fmla="*/ 15 w 50"/>
                    <a:gd name="T21" fmla="*/ 53 h 55"/>
                    <a:gd name="T22" fmla="*/ 10 w 50"/>
                    <a:gd name="T23" fmla="*/ 50 h 55"/>
                    <a:gd name="T24" fmla="*/ 7 w 50"/>
                    <a:gd name="T25" fmla="*/ 47 h 55"/>
                    <a:gd name="T26" fmla="*/ 2 w 50"/>
                    <a:gd name="T27" fmla="*/ 38 h 55"/>
                    <a:gd name="T28" fmla="*/ 0 w 50"/>
                    <a:gd name="T29" fmla="*/ 33 h 55"/>
                    <a:gd name="T30" fmla="*/ 0 w 50"/>
                    <a:gd name="T31" fmla="*/ 27 h 55"/>
                    <a:gd name="T32" fmla="*/ 2 w 50"/>
                    <a:gd name="T33" fmla="*/ 16 h 55"/>
                    <a:gd name="T34" fmla="*/ 4 w 50"/>
                    <a:gd name="T35" fmla="*/ 11 h 55"/>
                    <a:gd name="T36" fmla="*/ 8 w 50"/>
                    <a:gd name="T37" fmla="*/ 8 h 55"/>
                    <a:gd name="T38" fmla="*/ 16 w 50"/>
                    <a:gd name="T39" fmla="*/ 2 h 55"/>
                    <a:gd name="T40" fmla="*/ 20 w 50"/>
                    <a:gd name="T41" fmla="*/ 1 h 55"/>
                    <a:gd name="T42" fmla="*/ 25 w 50"/>
                    <a:gd name="T43" fmla="*/ 0 h 55"/>
                    <a:gd name="T44" fmla="*/ 34 w 50"/>
                    <a:gd name="T45" fmla="*/ 2 h 55"/>
                    <a:gd name="T46" fmla="*/ 39 w 50"/>
                    <a:gd name="T47" fmla="*/ 5 h 55"/>
                    <a:gd name="T48" fmla="*/ 42 w 50"/>
                    <a:gd name="T49" fmla="*/ 8 h 55"/>
                    <a:gd name="T50" fmla="*/ 36 w 50"/>
                    <a:gd name="T51" fmla="*/ 45 h 55"/>
                    <a:gd name="T52" fmla="*/ 40 w 50"/>
                    <a:gd name="T53" fmla="*/ 37 h 55"/>
                    <a:gd name="T54" fmla="*/ 41 w 50"/>
                    <a:gd name="T55" fmla="*/ 27 h 55"/>
                    <a:gd name="T56" fmla="*/ 40 w 50"/>
                    <a:gd name="T57" fmla="*/ 17 h 55"/>
                    <a:gd name="T58" fmla="*/ 36 w 50"/>
                    <a:gd name="T59" fmla="*/ 10 h 55"/>
                    <a:gd name="T60" fmla="*/ 34 w 50"/>
                    <a:gd name="T61" fmla="*/ 7 h 55"/>
                    <a:gd name="T62" fmla="*/ 32 w 50"/>
                    <a:gd name="T63" fmla="*/ 6 h 55"/>
                    <a:gd name="T64" fmla="*/ 25 w 50"/>
                    <a:gd name="T65" fmla="*/ 3 h 55"/>
                    <a:gd name="T66" fmla="*/ 20 w 50"/>
                    <a:gd name="T67" fmla="*/ 3 h 55"/>
                    <a:gd name="T68" fmla="*/ 17 w 50"/>
                    <a:gd name="T69" fmla="*/ 6 h 55"/>
                    <a:gd name="T70" fmla="*/ 12 w 50"/>
                    <a:gd name="T71" fmla="*/ 10 h 55"/>
                    <a:gd name="T72" fmla="*/ 10 w 50"/>
                    <a:gd name="T73" fmla="*/ 18 h 55"/>
                    <a:gd name="T74" fmla="*/ 9 w 50"/>
                    <a:gd name="T75" fmla="*/ 27 h 55"/>
                    <a:gd name="T76" fmla="*/ 10 w 50"/>
                    <a:gd name="T77" fmla="*/ 37 h 55"/>
                    <a:gd name="T78" fmla="*/ 12 w 50"/>
                    <a:gd name="T79" fmla="*/ 45 h 55"/>
                    <a:gd name="T80" fmla="*/ 15 w 50"/>
                    <a:gd name="T81" fmla="*/ 47 h 55"/>
                    <a:gd name="T82" fmla="*/ 18 w 50"/>
                    <a:gd name="T83" fmla="*/ 49 h 55"/>
                    <a:gd name="T84" fmla="*/ 25 w 50"/>
                    <a:gd name="T85" fmla="*/ 52 h 55"/>
                    <a:gd name="T86" fmla="*/ 28 w 50"/>
                    <a:gd name="T87" fmla="*/ 50 h 55"/>
                    <a:gd name="T88" fmla="*/ 32 w 50"/>
                    <a:gd name="T89" fmla="*/ 49 h 55"/>
                    <a:gd name="T90" fmla="*/ 36 w 50"/>
                    <a:gd name="T91" fmla="*/ 4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0" h="55">
                      <a:moveTo>
                        <a:pt x="42" y="8"/>
                      </a:moveTo>
                      <a:lnTo>
                        <a:pt x="42" y="8"/>
                      </a:lnTo>
                      <a:lnTo>
                        <a:pt x="46" y="11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22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49" y="33"/>
                      </a:lnTo>
                      <a:lnTo>
                        <a:pt x="48" y="39"/>
                      </a:lnTo>
                      <a:lnTo>
                        <a:pt x="48" y="39"/>
                      </a:lnTo>
                      <a:lnTo>
                        <a:pt x="46" y="44"/>
                      </a:lnTo>
                      <a:lnTo>
                        <a:pt x="42" y="47"/>
                      </a:lnTo>
                      <a:lnTo>
                        <a:pt x="42" y="47"/>
                      </a:lnTo>
                      <a:lnTo>
                        <a:pt x="39" y="50"/>
                      </a:lnTo>
                      <a:lnTo>
                        <a:pt x="34" y="53"/>
                      </a:lnTo>
                      <a:lnTo>
                        <a:pt x="34" y="53"/>
                      </a:lnTo>
                      <a:lnTo>
                        <a:pt x="30" y="54"/>
                      </a:lnTo>
                      <a:lnTo>
                        <a:pt x="25" y="55"/>
                      </a:lnTo>
                      <a:lnTo>
                        <a:pt x="25" y="55"/>
                      </a:lnTo>
                      <a:lnTo>
                        <a:pt x="19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2" y="38"/>
                      </a:lnTo>
                      <a:lnTo>
                        <a:pt x="2" y="38"/>
                      </a:lnTo>
                      <a:lnTo>
                        <a:pt x="0" y="33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4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1" y="5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20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30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9" y="5"/>
                      </a:lnTo>
                      <a:lnTo>
                        <a:pt x="42" y="8"/>
                      </a:lnTo>
                      <a:lnTo>
                        <a:pt x="42" y="8"/>
                      </a:lnTo>
                      <a:close/>
                      <a:moveTo>
                        <a:pt x="36" y="45"/>
                      </a:moveTo>
                      <a:lnTo>
                        <a:pt x="36" y="45"/>
                      </a:lnTo>
                      <a:lnTo>
                        <a:pt x="40" y="37"/>
                      </a:lnTo>
                      <a:lnTo>
                        <a:pt x="40" y="37"/>
                      </a:lnTo>
                      <a:lnTo>
                        <a:pt x="41" y="27"/>
                      </a:lnTo>
                      <a:lnTo>
                        <a:pt x="41" y="27"/>
                      </a:lnTo>
                      <a:lnTo>
                        <a:pt x="40" y="17"/>
                      </a:lnTo>
                      <a:lnTo>
                        <a:pt x="40" y="17"/>
                      </a:lnTo>
                      <a:lnTo>
                        <a:pt x="39" y="14"/>
                      </a:lnTo>
                      <a:lnTo>
                        <a:pt x="36" y="10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0" y="3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5" y="8"/>
                      </a:lnTo>
                      <a:lnTo>
                        <a:pt x="12" y="10"/>
                      </a:lnTo>
                      <a:lnTo>
                        <a:pt x="12" y="10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9" y="27"/>
                      </a:lnTo>
                      <a:lnTo>
                        <a:pt x="9" y="27"/>
                      </a:lnTo>
                      <a:lnTo>
                        <a:pt x="10" y="37"/>
                      </a:lnTo>
                      <a:lnTo>
                        <a:pt x="10" y="37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5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8" y="50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7"/>
                      </a:lnTo>
                      <a:lnTo>
                        <a:pt x="36" y="45"/>
                      </a:lnTo>
                      <a:lnTo>
                        <a:pt x="36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62"/>
                <p:cNvSpPr>
                  <a:spLocks/>
                </p:cNvSpPr>
                <p:nvPr/>
              </p:nvSpPr>
              <p:spPr bwMode="auto">
                <a:xfrm>
                  <a:off x="9797350" y="5272954"/>
                  <a:ext cx="25645" cy="34195"/>
                </a:xfrm>
                <a:custGeom>
                  <a:avLst/>
                  <a:gdLst>
                    <a:gd name="T0" fmla="*/ 23 w 44"/>
                    <a:gd name="T1" fmla="*/ 55 h 55"/>
                    <a:gd name="T2" fmla="*/ 14 w 44"/>
                    <a:gd name="T3" fmla="*/ 53 h 55"/>
                    <a:gd name="T4" fmla="*/ 10 w 44"/>
                    <a:gd name="T5" fmla="*/ 50 h 55"/>
                    <a:gd name="T6" fmla="*/ 7 w 44"/>
                    <a:gd name="T7" fmla="*/ 47 h 55"/>
                    <a:gd name="T8" fmla="*/ 1 w 44"/>
                    <a:gd name="T9" fmla="*/ 39 h 55"/>
                    <a:gd name="T10" fmla="*/ 0 w 44"/>
                    <a:gd name="T11" fmla="*/ 34 h 55"/>
                    <a:gd name="T12" fmla="*/ 0 w 44"/>
                    <a:gd name="T13" fmla="*/ 27 h 55"/>
                    <a:gd name="T14" fmla="*/ 1 w 44"/>
                    <a:gd name="T15" fmla="*/ 17 h 55"/>
                    <a:gd name="T16" fmla="*/ 4 w 44"/>
                    <a:gd name="T17" fmla="*/ 11 h 55"/>
                    <a:gd name="T18" fmla="*/ 7 w 44"/>
                    <a:gd name="T19" fmla="*/ 8 h 55"/>
                    <a:gd name="T20" fmla="*/ 15 w 44"/>
                    <a:gd name="T21" fmla="*/ 2 h 55"/>
                    <a:gd name="T22" fmla="*/ 20 w 44"/>
                    <a:gd name="T23" fmla="*/ 1 h 55"/>
                    <a:gd name="T24" fmla="*/ 24 w 44"/>
                    <a:gd name="T25" fmla="*/ 0 h 55"/>
                    <a:gd name="T26" fmla="*/ 31 w 44"/>
                    <a:gd name="T27" fmla="*/ 1 h 55"/>
                    <a:gd name="T28" fmla="*/ 39 w 44"/>
                    <a:gd name="T29" fmla="*/ 1 h 55"/>
                    <a:gd name="T30" fmla="*/ 41 w 44"/>
                    <a:gd name="T31" fmla="*/ 19 h 55"/>
                    <a:gd name="T32" fmla="*/ 39 w 44"/>
                    <a:gd name="T33" fmla="*/ 19 h 55"/>
                    <a:gd name="T34" fmla="*/ 37 w 44"/>
                    <a:gd name="T35" fmla="*/ 14 h 55"/>
                    <a:gd name="T36" fmla="*/ 35 w 44"/>
                    <a:gd name="T37" fmla="*/ 9 h 55"/>
                    <a:gd name="T38" fmla="*/ 30 w 44"/>
                    <a:gd name="T39" fmla="*/ 5 h 55"/>
                    <a:gd name="T40" fmla="*/ 24 w 44"/>
                    <a:gd name="T41" fmla="*/ 3 h 55"/>
                    <a:gd name="T42" fmla="*/ 21 w 44"/>
                    <a:gd name="T43" fmla="*/ 3 h 55"/>
                    <a:gd name="T44" fmla="*/ 18 w 44"/>
                    <a:gd name="T45" fmla="*/ 5 h 55"/>
                    <a:gd name="T46" fmla="*/ 13 w 44"/>
                    <a:gd name="T47" fmla="*/ 9 h 55"/>
                    <a:gd name="T48" fmla="*/ 10 w 44"/>
                    <a:gd name="T49" fmla="*/ 13 h 55"/>
                    <a:gd name="T50" fmla="*/ 9 w 44"/>
                    <a:gd name="T51" fmla="*/ 17 h 55"/>
                    <a:gd name="T52" fmla="*/ 8 w 44"/>
                    <a:gd name="T53" fmla="*/ 27 h 55"/>
                    <a:gd name="T54" fmla="*/ 9 w 44"/>
                    <a:gd name="T55" fmla="*/ 37 h 55"/>
                    <a:gd name="T56" fmla="*/ 13 w 44"/>
                    <a:gd name="T57" fmla="*/ 44 h 55"/>
                    <a:gd name="T58" fmla="*/ 16 w 44"/>
                    <a:gd name="T59" fmla="*/ 47 h 55"/>
                    <a:gd name="T60" fmla="*/ 18 w 44"/>
                    <a:gd name="T61" fmla="*/ 49 h 55"/>
                    <a:gd name="T62" fmla="*/ 25 w 44"/>
                    <a:gd name="T63" fmla="*/ 50 h 55"/>
                    <a:gd name="T64" fmla="*/ 31 w 44"/>
                    <a:gd name="T65" fmla="*/ 49 h 55"/>
                    <a:gd name="T66" fmla="*/ 36 w 44"/>
                    <a:gd name="T67" fmla="*/ 47 h 55"/>
                    <a:gd name="T68" fmla="*/ 39 w 44"/>
                    <a:gd name="T69" fmla="*/ 44 h 55"/>
                    <a:gd name="T70" fmla="*/ 41 w 44"/>
                    <a:gd name="T71" fmla="*/ 39 h 55"/>
                    <a:gd name="T72" fmla="*/ 44 w 44"/>
                    <a:gd name="T73" fmla="*/ 40 h 55"/>
                    <a:gd name="T74" fmla="*/ 36 w 44"/>
                    <a:gd name="T75" fmla="*/ 52 h 55"/>
                    <a:gd name="T76" fmla="*/ 30 w 44"/>
                    <a:gd name="T77" fmla="*/ 54 h 55"/>
                    <a:gd name="T78" fmla="*/ 23 w 44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4" h="55">
                      <a:moveTo>
                        <a:pt x="23" y="55"/>
                      </a:moveTo>
                      <a:lnTo>
                        <a:pt x="23" y="55"/>
                      </a:lnTo>
                      <a:lnTo>
                        <a:pt x="18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0" y="50"/>
                      </a:lnTo>
                      <a:lnTo>
                        <a:pt x="7" y="47"/>
                      </a:lnTo>
                      <a:lnTo>
                        <a:pt x="7" y="47"/>
                      </a:lnTo>
                      <a:lnTo>
                        <a:pt x="4" y="44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0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7" y="3"/>
                      </a:lnTo>
                      <a:lnTo>
                        <a:pt x="39" y="1"/>
                      </a:lnTo>
                      <a:lnTo>
                        <a:pt x="41" y="1"/>
                      </a:lnTo>
                      <a:lnTo>
                        <a:pt x="41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0" y="5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1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5" y="7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0" y="13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37"/>
                      </a:lnTo>
                      <a:lnTo>
                        <a:pt x="9" y="37"/>
                      </a:lnTo>
                      <a:lnTo>
                        <a:pt x="12" y="40"/>
                      </a:lnTo>
                      <a:lnTo>
                        <a:pt x="13" y="44"/>
                      </a:lnTo>
                      <a:lnTo>
                        <a:pt x="13" y="44"/>
                      </a:lnTo>
                      <a:lnTo>
                        <a:pt x="16" y="47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31" y="49"/>
                      </a:lnTo>
                      <a:lnTo>
                        <a:pt x="31" y="49"/>
                      </a:lnTo>
                      <a:lnTo>
                        <a:pt x="36" y="47"/>
                      </a:lnTo>
                      <a:lnTo>
                        <a:pt x="36" y="47"/>
                      </a:lnTo>
                      <a:lnTo>
                        <a:pt x="39" y="44"/>
                      </a:lnTo>
                      <a:lnTo>
                        <a:pt x="39" y="44"/>
                      </a:lnTo>
                      <a:lnTo>
                        <a:pt x="41" y="39"/>
                      </a:lnTo>
                      <a:lnTo>
                        <a:pt x="44" y="40"/>
                      </a:lnTo>
                      <a:lnTo>
                        <a:pt x="44" y="40"/>
                      </a:lnTo>
                      <a:lnTo>
                        <a:pt x="40" y="47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0" y="54"/>
                      </a:lnTo>
                      <a:lnTo>
                        <a:pt x="23" y="55"/>
                      </a:lnTo>
                      <a:lnTo>
                        <a:pt x="23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63"/>
                <p:cNvSpPr>
                  <a:spLocks/>
                </p:cNvSpPr>
                <p:nvPr/>
              </p:nvSpPr>
              <p:spPr bwMode="auto">
                <a:xfrm>
                  <a:off x="9841314" y="5272954"/>
                  <a:ext cx="28088" cy="34195"/>
                </a:xfrm>
                <a:custGeom>
                  <a:avLst/>
                  <a:gdLst>
                    <a:gd name="T0" fmla="*/ 24 w 45"/>
                    <a:gd name="T1" fmla="*/ 55 h 55"/>
                    <a:gd name="T2" fmla="*/ 15 w 45"/>
                    <a:gd name="T3" fmla="*/ 53 h 55"/>
                    <a:gd name="T4" fmla="*/ 12 w 45"/>
                    <a:gd name="T5" fmla="*/ 50 h 55"/>
                    <a:gd name="T6" fmla="*/ 8 w 45"/>
                    <a:gd name="T7" fmla="*/ 47 h 55"/>
                    <a:gd name="T8" fmla="*/ 3 w 45"/>
                    <a:gd name="T9" fmla="*/ 39 h 55"/>
                    <a:gd name="T10" fmla="*/ 2 w 45"/>
                    <a:gd name="T11" fmla="*/ 34 h 55"/>
                    <a:gd name="T12" fmla="*/ 0 w 45"/>
                    <a:gd name="T13" fmla="*/ 27 h 55"/>
                    <a:gd name="T14" fmla="*/ 3 w 45"/>
                    <a:gd name="T15" fmla="*/ 17 h 55"/>
                    <a:gd name="T16" fmla="*/ 5 w 45"/>
                    <a:gd name="T17" fmla="*/ 11 h 55"/>
                    <a:gd name="T18" fmla="*/ 8 w 45"/>
                    <a:gd name="T19" fmla="*/ 8 h 55"/>
                    <a:gd name="T20" fmla="*/ 15 w 45"/>
                    <a:gd name="T21" fmla="*/ 2 h 55"/>
                    <a:gd name="T22" fmla="*/ 21 w 45"/>
                    <a:gd name="T23" fmla="*/ 1 h 55"/>
                    <a:gd name="T24" fmla="*/ 26 w 45"/>
                    <a:gd name="T25" fmla="*/ 0 h 55"/>
                    <a:gd name="T26" fmla="*/ 33 w 45"/>
                    <a:gd name="T27" fmla="*/ 1 h 55"/>
                    <a:gd name="T28" fmla="*/ 39 w 45"/>
                    <a:gd name="T29" fmla="*/ 1 h 55"/>
                    <a:gd name="T30" fmla="*/ 43 w 45"/>
                    <a:gd name="T31" fmla="*/ 19 h 55"/>
                    <a:gd name="T32" fmla="*/ 41 w 45"/>
                    <a:gd name="T33" fmla="*/ 19 h 55"/>
                    <a:gd name="T34" fmla="*/ 38 w 45"/>
                    <a:gd name="T35" fmla="*/ 14 h 55"/>
                    <a:gd name="T36" fmla="*/ 36 w 45"/>
                    <a:gd name="T37" fmla="*/ 9 h 55"/>
                    <a:gd name="T38" fmla="*/ 31 w 45"/>
                    <a:gd name="T39" fmla="*/ 5 h 55"/>
                    <a:gd name="T40" fmla="*/ 26 w 45"/>
                    <a:gd name="T41" fmla="*/ 3 h 55"/>
                    <a:gd name="T42" fmla="*/ 22 w 45"/>
                    <a:gd name="T43" fmla="*/ 3 h 55"/>
                    <a:gd name="T44" fmla="*/ 20 w 45"/>
                    <a:gd name="T45" fmla="*/ 5 h 55"/>
                    <a:gd name="T46" fmla="*/ 14 w 45"/>
                    <a:gd name="T47" fmla="*/ 9 h 55"/>
                    <a:gd name="T48" fmla="*/ 12 w 45"/>
                    <a:gd name="T49" fmla="*/ 13 h 55"/>
                    <a:gd name="T50" fmla="*/ 11 w 45"/>
                    <a:gd name="T51" fmla="*/ 17 h 55"/>
                    <a:gd name="T52" fmla="*/ 10 w 45"/>
                    <a:gd name="T53" fmla="*/ 27 h 55"/>
                    <a:gd name="T54" fmla="*/ 11 w 45"/>
                    <a:gd name="T55" fmla="*/ 37 h 55"/>
                    <a:gd name="T56" fmla="*/ 12 w 45"/>
                    <a:gd name="T57" fmla="*/ 40 h 55"/>
                    <a:gd name="T58" fmla="*/ 14 w 45"/>
                    <a:gd name="T59" fmla="*/ 44 h 55"/>
                    <a:gd name="T60" fmla="*/ 20 w 45"/>
                    <a:gd name="T61" fmla="*/ 49 h 55"/>
                    <a:gd name="T62" fmla="*/ 23 w 45"/>
                    <a:gd name="T63" fmla="*/ 50 h 55"/>
                    <a:gd name="T64" fmla="*/ 27 w 45"/>
                    <a:gd name="T65" fmla="*/ 50 h 55"/>
                    <a:gd name="T66" fmla="*/ 33 w 45"/>
                    <a:gd name="T67" fmla="*/ 49 h 55"/>
                    <a:gd name="T68" fmla="*/ 37 w 45"/>
                    <a:gd name="T69" fmla="*/ 47 h 55"/>
                    <a:gd name="T70" fmla="*/ 41 w 45"/>
                    <a:gd name="T71" fmla="*/ 44 h 55"/>
                    <a:gd name="T72" fmla="*/ 45 w 45"/>
                    <a:gd name="T73" fmla="*/ 40 h 55"/>
                    <a:gd name="T74" fmla="*/ 42 w 45"/>
                    <a:gd name="T75" fmla="*/ 47 h 55"/>
                    <a:gd name="T76" fmla="*/ 37 w 45"/>
                    <a:gd name="T77" fmla="*/ 52 h 55"/>
                    <a:gd name="T78" fmla="*/ 24 w 45"/>
                    <a:gd name="T7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5" h="55">
                      <a:moveTo>
                        <a:pt x="24" y="55"/>
                      </a:moveTo>
                      <a:lnTo>
                        <a:pt x="24" y="55"/>
                      </a:lnTo>
                      <a:lnTo>
                        <a:pt x="20" y="54"/>
                      </a:lnTo>
                      <a:lnTo>
                        <a:pt x="15" y="53"/>
                      </a:lnTo>
                      <a:lnTo>
                        <a:pt x="15" y="53"/>
                      </a:lnTo>
                      <a:lnTo>
                        <a:pt x="12" y="50"/>
                      </a:lnTo>
                      <a:lnTo>
                        <a:pt x="8" y="47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2" y="34"/>
                      </a:lnTo>
                      <a:lnTo>
                        <a:pt x="0" y="27"/>
                      </a:lnTo>
                      <a:lnTo>
                        <a:pt x="0" y="27"/>
                      </a:lnTo>
                      <a:lnTo>
                        <a:pt x="2" y="22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5" y="11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12" y="5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21" y="1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8" y="3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3" y="19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6" y="9"/>
                      </a:lnTo>
                      <a:lnTo>
                        <a:pt x="31" y="5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6" y="7"/>
                      </a:lnTo>
                      <a:lnTo>
                        <a:pt x="14" y="9"/>
                      </a:lnTo>
                      <a:lnTo>
                        <a:pt x="14" y="9"/>
                      </a:lnTo>
                      <a:lnTo>
                        <a:pt x="12" y="13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0" y="27"/>
                      </a:lnTo>
                      <a:lnTo>
                        <a:pt x="10" y="27"/>
                      </a:lnTo>
                      <a:lnTo>
                        <a:pt x="10" y="32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12" y="40"/>
                      </a:lnTo>
                      <a:lnTo>
                        <a:pt x="14" y="44"/>
                      </a:lnTo>
                      <a:lnTo>
                        <a:pt x="14" y="44"/>
                      </a:lnTo>
                      <a:lnTo>
                        <a:pt x="16" y="47"/>
                      </a:lnTo>
                      <a:lnTo>
                        <a:pt x="20" y="49"/>
                      </a:lnTo>
                      <a:lnTo>
                        <a:pt x="20" y="49"/>
                      </a:lnTo>
                      <a:lnTo>
                        <a:pt x="23" y="50"/>
                      </a:lnTo>
                      <a:lnTo>
                        <a:pt x="27" y="50"/>
                      </a:lnTo>
                      <a:lnTo>
                        <a:pt x="27" y="50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7" y="47"/>
                      </a:lnTo>
                      <a:lnTo>
                        <a:pt x="37" y="47"/>
                      </a:lnTo>
                      <a:lnTo>
                        <a:pt x="41" y="44"/>
                      </a:lnTo>
                      <a:lnTo>
                        <a:pt x="41" y="44"/>
                      </a:lnTo>
                      <a:lnTo>
                        <a:pt x="43" y="39"/>
                      </a:lnTo>
                      <a:lnTo>
                        <a:pt x="45" y="40"/>
                      </a:lnTo>
                      <a:lnTo>
                        <a:pt x="45" y="40"/>
                      </a:lnTo>
                      <a:lnTo>
                        <a:pt x="42" y="47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1" y="54"/>
                      </a:lnTo>
                      <a:lnTo>
                        <a:pt x="24" y="55"/>
                      </a:lnTo>
                      <a:lnTo>
                        <a:pt x="2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64"/>
                <p:cNvSpPr>
                  <a:spLocks/>
                </p:cNvSpPr>
                <p:nvPr/>
              </p:nvSpPr>
              <p:spPr bwMode="auto">
                <a:xfrm>
                  <a:off x="9887721" y="5274176"/>
                  <a:ext cx="32973" cy="31752"/>
                </a:xfrm>
                <a:custGeom>
                  <a:avLst/>
                  <a:gdLst>
                    <a:gd name="T0" fmla="*/ 32 w 54"/>
                    <a:gd name="T1" fmla="*/ 53 h 53"/>
                    <a:gd name="T2" fmla="*/ 32 w 54"/>
                    <a:gd name="T3" fmla="*/ 49 h 53"/>
                    <a:gd name="T4" fmla="*/ 34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39 w 54"/>
                    <a:gd name="T11" fmla="*/ 13 h 53"/>
                    <a:gd name="T12" fmla="*/ 14 w 54"/>
                    <a:gd name="T13" fmla="*/ 45 h 53"/>
                    <a:gd name="T14" fmla="*/ 15 w 54"/>
                    <a:gd name="T15" fmla="*/ 47 h 53"/>
                    <a:gd name="T16" fmla="*/ 16 w 54"/>
                    <a:gd name="T17" fmla="*/ 48 h 53"/>
                    <a:gd name="T18" fmla="*/ 18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6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8 w 54"/>
                    <a:gd name="T47" fmla="*/ 4 h 53"/>
                    <a:gd name="T48" fmla="*/ 16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39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4 w 54"/>
                    <a:gd name="T61" fmla="*/ 4 h 53"/>
                    <a:gd name="T62" fmla="*/ 32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7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7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2" y="53"/>
                      </a:lnTo>
                      <a:lnTo>
                        <a:pt x="32" y="49"/>
                      </a:lnTo>
                      <a:lnTo>
                        <a:pt x="32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39" y="46"/>
                      </a:lnTo>
                      <a:lnTo>
                        <a:pt x="39" y="13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4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2" y="4"/>
                      </a:lnTo>
                      <a:lnTo>
                        <a:pt x="32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7" y="6"/>
                      </a:lnTo>
                      <a:lnTo>
                        <a:pt x="47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7" y="47"/>
                      </a:lnTo>
                      <a:lnTo>
                        <a:pt x="47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65"/>
                <p:cNvSpPr>
                  <a:spLocks/>
                </p:cNvSpPr>
                <p:nvPr/>
              </p:nvSpPr>
              <p:spPr bwMode="auto">
                <a:xfrm>
                  <a:off x="9941456" y="5274176"/>
                  <a:ext cx="31752" cy="31752"/>
                </a:xfrm>
                <a:custGeom>
                  <a:avLst/>
                  <a:gdLst>
                    <a:gd name="T0" fmla="*/ 33 w 54"/>
                    <a:gd name="T1" fmla="*/ 53 h 53"/>
                    <a:gd name="T2" fmla="*/ 33 w 54"/>
                    <a:gd name="T3" fmla="*/ 49 h 53"/>
                    <a:gd name="T4" fmla="*/ 36 w 54"/>
                    <a:gd name="T5" fmla="*/ 49 h 53"/>
                    <a:gd name="T6" fmla="*/ 38 w 54"/>
                    <a:gd name="T7" fmla="*/ 49 h 53"/>
                    <a:gd name="T8" fmla="*/ 39 w 54"/>
                    <a:gd name="T9" fmla="*/ 48 h 53"/>
                    <a:gd name="T10" fmla="*/ 40 w 54"/>
                    <a:gd name="T11" fmla="*/ 13 h 53"/>
                    <a:gd name="T12" fmla="*/ 15 w 54"/>
                    <a:gd name="T13" fmla="*/ 45 h 53"/>
                    <a:gd name="T14" fmla="*/ 15 w 54"/>
                    <a:gd name="T15" fmla="*/ 47 h 53"/>
                    <a:gd name="T16" fmla="*/ 17 w 54"/>
                    <a:gd name="T17" fmla="*/ 48 h 53"/>
                    <a:gd name="T18" fmla="*/ 19 w 54"/>
                    <a:gd name="T19" fmla="*/ 49 h 53"/>
                    <a:gd name="T20" fmla="*/ 22 w 54"/>
                    <a:gd name="T21" fmla="*/ 49 h 53"/>
                    <a:gd name="T22" fmla="*/ 0 w 54"/>
                    <a:gd name="T23" fmla="*/ 53 h 53"/>
                    <a:gd name="T24" fmla="*/ 0 w 54"/>
                    <a:gd name="T25" fmla="*/ 49 h 53"/>
                    <a:gd name="T26" fmla="*/ 2 w 54"/>
                    <a:gd name="T27" fmla="*/ 49 h 53"/>
                    <a:gd name="T28" fmla="*/ 5 w 54"/>
                    <a:gd name="T29" fmla="*/ 49 h 53"/>
                    <a:gd name="T30" fmla="*/ 7 w 54"/>
                    <a:gd name="T31" fmla="*/ 48 h 53"/>
                    <a:gd name="T32" fmla="*/ 7 w 54"/>
                    <a:gd name="T33" fmla="*/ 8 h 53"/>
                    <a:gd name="T34" fmla="*/ 7 w 54"/>
                    <a:gd name="T35" fmla="*/ 6 h 53"/>
                    <a:gd name="T36" fmla="*/ 5 w 54"/>
                    <a:gd name="T37" fmla="*/ 5 h 53"/>
                    <a:gd name="T38" fmla="*/ 2 w 54"/>
                    <a:gd name="T39" fmla="*/ 4 h 53"/>
                    <a:gd name="T40" fmla="*/ 0 w 54"/>
                    <a:gd name="T41" fmla="*/ 4 h 53"/>
                    <a:gd name="T42" fmla="*/ 22 w 54"/>
                    <a:gd name="T43" fmla="*/ 0 h 53"/>
                    <a:gd name="T44" fmla="*/ 22 w 54"/>
                    <a:gd name="T45" fmla="*/ 4 h 53"/>
                    <a:gd name="T46" fmla="*/ 19 w 54"/>
                    <a:gd name="T47" fmla="*/ 4 h 53"/>
                    <a:gd name="T48" fmla="*/ 17 w 54"/>
                    <a:gd name="T49" fmla="*/ 4 h 53"/>
                    <a:gd name="T50" fmla="*/ 15 w 54"/>
                    <a:gd name="T51" fmla="*/ 6 h 53"/>
                    <a:gd name="T52" fmla="*/ 15 w 54"/>
                    <a:gd name="T53" fmla="*/ 39 h 53"/>
                    <a:gd name="T54" fmla="*/ 40 w 54"/>
                    <a:gd name="T55" fmla="*/ 8 h 53"/>
                    <a:gd name="T56" fmla="*/ 39 w 54"/>
                    <a:gd name="T57" fmla="*/ 6 h 53"/>
                    <a:gd name="T58" fmla="*/ 38 w 54"/>
                    <a:gd name="T59" fmla="*/ 5 h 53"/>
                    <a:gd name="T60" fmla="*/ 36 w 54"/>
                    <a:gd name="T61" fmla="*/ 4 h 53"/>
                    <a:gd name="T62" fmla="*/ 33 w 54"/>
                    <a:gd name="T63" fmla="*/ 0 h 53"/>
                    <a:gd name="T64" fmla="*/ 54 w 54"/>
                    <a:gd name="T65" fmla="*/ 4 h 53"/>
                    <a:gd name="T66" fmla="*/ 52 w 54"/>
                    <a:gd name="T67" fmla="*/ 4 h 53"/>
                    <a:gd name="T68" fmla="*/ 49 w 54"/>
                    <a:gd name="T69" fmla="*/ 4 h 53"/>
                    <a:gd name="T70" fmla="*/ 48 w 54"/>
                    <a:gd name="T71" fmla="*/ 6 h 53"/>
                    <a:gd name="T72" fmla="*/ 47 w 54"/>
                    <a:gd name="T73" fmla="*/ 8 h 53"/>
                    <a:gd name="T74" fmla="*/ 47 w 54"/>
                    <a:gd name="T75" fmla="*/ 45 h 53"/>
                    <a:gd name="T76" fmla="*/ 48 w 54"/>
                    <a:gd name="T77" fmla="*/ 47 h 53"/>
                    <a:gd name="T78" fmla="*/ 49 w 54"/>
                    <a:gd name="T79" fmla="*/ 48 h 53"/>
                    <a:gd name="T80" fmla="*/ 52 w 54"/>
                    <a:gd name="T81" fmla="*/ 49 h 53"/>
                    <a:gd name="T82" fmla="*/ 54 w 54"/>
                    <a:gd name="T83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4" h="53">
                      <a:moveTo>
                        <a:pt x="54" y="53"/>
                      </a:moveTo>
                      <a:lnTo>
                        <a:pt x="33" y="53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6" y="49"/>
                      </a:lnTo>
                      <a:lnTo>
                        <a:pt x="36" y="49"/>
                      </a:lnTo>
                      <a:lnTo>
                        <a:pt x="38" y="49"/>
                      </a:lnTo>
                      <a:lnTo>
                        <a:pt x="38" y="49"/>
                      </a:lnTo>
                      <a:lnTo>
                        <a:pt x="39" y="48"/>
                      </a:lnTo>
                      <a:lnTo>
                        <a:pt x="39" y="48"/>
                      </a:lnTo>
                      <a:lnTo>
                        <a:pt x="40" y="46"/>
                      </a:lnTo>
                      <a:lnTo>
                        <a:pt x="40" y="13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5"/>
                      </a:lnTo>
                      <a:lnTo>
                        <a:pt x="15" y="47"/>
                      </a:lnTo>
                      <a:lnTo>
                        <a:pt x="15" y="47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2" y="49"/>
                      </a:lnTo>
                      <a:lnTo>
                        <a:pt x="22" y="53"/>
                      </a:lnTo>
                      <a:lnTo>
                        <a:pt x="0" y="53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5" y="49"/>
                      </a:lnTo>
                      <a:lnTo>
                        <a:pt x="5" y="49"/>
                      </a:lnTo>
                      <a:lnTo>
                        <a:pt x="7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8"/>
                      </a:lnTo>
                      <a:lnTo>
                        <a:pt x="15" y="39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39" y="6"/>
                      </a:lnTo>
                      <a:lnTo>
                        <a:pt x="39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6" y="4"/>
                      </a:lnTo>
                      <a:lnTo>
                        <a:pt x="36" y="4"/>
                      </a:lnTo>
                      <a:lnTo>
                        <a:pt x="33" y="4"/>
                      </a:lnTo>
                      <a:lnTo>
                        <a:pt x="33" y="0"/>
                      </a:lnTo>
                      <a:lnTo>
                        <a:pt x="54" y="0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6"/>
                      </a:lnTo>
                      <a:lnTo>
                        <a:pt x="48" y="6"/>
                      </a:lnTo>
                      <a:lnTo>
                        <a:pt x="47" y="8"/>
                      </a:lnTo>
                      <a:lnTo>
                        <a:pt x="47" y="45"/>
                      </a:lnTo>
                      <a:lnTo>
                        <a:pt x="47" y="45"/>
                      </a:lnTo>
                      <a:lnTo>
                        <a:pt x="48" y="47"/>
                      </a:lnTo>
                      <a:lnTo>
                        <a:pt x="48" y="47"/>
                      </a:lnTo>
                      <a:lnTo>
                        <a:pt x="49" y="48"/>
                      </a:lnTo>
                      <a:lnTo>
                        <a:pt x="49" y="48"/>
                      </a:lnTo>
                      <a:lnTo>
                        <a:pt x="52" y="49"/>
                      </a:lnTo>
                      <a:lnTo>
                        <a:pt x="52" y="49"/>
                      </a:lnTo>
                      <a:lnTo>
                        <a:pt x="54" y="49"/>
                      </a:lnTo>
                      <a:lnTo>
                        <a:pt x="54" y="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386"/>
            <p:cNvGrpSpPr/>
            <p:nvPr/>
          </p:nvGrpSpPr>
          <p:grpSpPr>
            <a:xfrm>
              <a:off x="83551" y="6419434"/>
              <a:ext cx="600017" cy="321934"/>
              <a:chOff x="9492042" y="4939558"/>
              <a:chExt cx="685111" cy="367591"/>
            </a:xfrm>
            <a:solidFill>
              <a:schemeClr val="bg1"/>
            </a:solidFill>
          </p:grpSpPr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9669120" y="4999398"/>
                <a:ext cx="65947" cy="157539"/>
              </a:xfrm>
              <a:custGeom>
                <a:avLst/>
                <a:gdLst>
                  <a:gd name="T0" fmla="*/ 0 w 107"/>
                  <a:gd name="T1" fmla="*/ 66 h 258"/>
                  <a:gd name="T2" fmla="*/ 107 w 107"/>
                  <a:gd name="T3" fmla="*/ 0 h 258"/>
                  <a:gd name="T4" fmla="*/ 107 w 107"/>
                  <a:gd name="T5" fmla="*/ 196 h 258"/>
                  <a:gd name="T6" fmla="*/ 0 w 107"/>
                  <a:gd name="T7" fmla="*/ 258 h 258"/>
                  <a:gd name="T8" fmla="*/ 0 w 107"/>
                  <a:gd name="T9" fmla="*/ 6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258">
                    <a:moveTo>
                      <a:pt x="0" y="66"/>
                    </a:moveTo>
                    <a:lnTo>
                      <a:pt x="107" y="0"/>
                    </a:lnTo>
                    <a:lnTo>
                      <a:pt x="107" y="196"/>
                    </a:lnTo>
                    <a:lnTo>
                      <a:pt x="0" y="258"/>
                    </a:lnTo>
                    <a:lnTo>
                      <a:pt x="0" y="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6"/>
              <p:cNvSpPr>
                <a:spLocks/>
              </p:cNvSpPr>
              <p:nvPr/>
            </p:nvSpPr>
            <p:spPr bwMode="auto">
              <a:xfrm>
                <a:off x="9752164" y="4939558"/>
                <a:ext cx="75716" cy="228370"/>
              </a:xfrm>
              <a:custGeom>
                <a:avLst/>
                <a:gdLst>
                  <a:gd name="T0" fmla="*/ 0 w 124"/>
                  <a:gd name="T1" fmla="*/ 84 h 375"/>
                  <a:gd name="T2" fmla="*/ 124 w 124"/>
                  <a:gd name="T3" fmla="*/ 0 h 375"/>
                  <a:gd name="T4" fmla="*/ 124 w 124"/>
                  <a:gd name="T5" fmla="*/ 297 h 375"/>
                  <a:gd name="T6" fmla="*/ 0 w 124"/>
                  <a:gd name="T7" fmla="*/ 375 h 375"/>
                  <a:gd name="T8" fmla="*/ 0 w 124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75">
                    <a:moveTo>
                      <a:pt x="0" y="84"/>
                    </a:moveTo>
                    <a:lnTo>
                      <a:pt x="124" y="0"/>
                    </a:lnTo>
                    <a:lnTo>
                      <a:pt x="124" y="297"/>
                    </a:lnTo>
                    <a:lnTo>
                      <a:pt x="0" y="375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7"/>
              <p:cNvSpPr>
                <a:spLocks/>
              </p:cNvSpPr>
              <p:nvPr/>
            </p:nvSpPr>
            <p:spPr bwMode="auto">
              <a:xfrm>
                <a:off x="9946340" y="5001841"/>
                <a:ext cx="65947" cy="158760"/>
              </a:xfrm>
              <a:custGeom>
                <a:avLst/>
                <a:gdLst>
                  <a:gd name="T0" fmla="*/ 108 w 108"/>
                  <a:gd name="T1" fmla="*/ 67 h 259"/>
                  <a:gd name="T2" fmla="*/ 0 w 108"/>
                  <a:gd name="T3" fmla="*/ 0 h 259"/>
                  <a:gd name="T4" fmla="*/ 0 w 108"/>
                  <a:gd name="T5" fmla="*/ 196 h 259"/>
                  <a:gd name="T6" fmla="*/ 108 w 108"/>
                  <a:gd name="T7" fmla="*/ 259 h 259"/>
                  <a:gd name="T8" fmla="*/ 108 w 108"/>
                  <a:gd name="T9" fmla="*/ 6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59">
                    <a:moveTo>
                      <a:pt x="108" y="67"/>
                    </a:moveTo>
                    <a:lnTo>
                      <a:pt x="0" y="0"/>
                    </a:lnTo>
                    <a:lnTo>
                      <a:pt x="0" y="196"/>
                    </a:lnTo>
                    <a:lnTo>
                      <a:pt x="108" y="259"/>
                    </a:lnTo>
                    <a:lnTo>
                      <a:pt x="108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8"/>
              <p:cNvSpPr>
                <a:spLocks/>
              </p:cNvSpPr>
              <p:nvPr/>
            </p:nvSpPr>
            <p:spPr bwMode="auto">
              <a:xfrm>
                <a:off x="9851084" y="4942000"/>
                <a:ext cx="75716" cy="228370"/>
              </a:xfrm>
              <a:custGeom>
                <a:avLst/>
                <a:gdLst>
                  <a:gd name="T0" fmla="*/ 125 w 125"/>
                  <a:gd name="T1" fmla="*/ 84 h 375"/>
                  <a:gd name="T2" fmla="*/ 0 w 125"/>
                  <a:gd name="T3" fmla="*/ 0 h 375"/>
                  <a:gd name="T4" fmla="*/ 0 w 125"/>
                  <a:gd name="T5" fmla="*/ 297 h 375"/>
                  <a:gd name="T6" fmla="*/ 125 w 125"/>
                  <a:gd name="T7" fmla="*/ 375 h 375"/>
                  <a:gd name="T8" fmla="*/ 125 w 125"/>
                  <a:gd name="T9" fmla="*/ 8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375">
                    <a:moveTo>
                      <a:pt x="125" y="84"/>
                    </a:moveTo>
                    <a:lnTo>
                      <a:pt x="0" y="0"/>
                    </a:lnTo>
                    <a:lnTo>
                      <a:pt x="0" y="297"/>
                    </a:lnTo>
                    <a:lnTo>
                      <a:pt x="125" y="375"/>
                    </a:lnTo>
                    <a:lnTo>
                      <a:pt x="125" y="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9"/>
              <p:cNvSpPr>
                <a:spLocks/>
              </p:cNvSpPr>
              <p:nvPr/>
            </p:nvSpPr>
            <p:spPr bwMode="auto">
              <a:xfrm>
                <a:off x="9492042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5 h 95"/>
                  <a:gd name="T28" fmla="*/ 0 w 118"/>
                  <a:gd name="T29" fmla="*/ 90 h 95"/>
                  <a:gd name="T30" fmla="*/ 7 w 118"/>
                  <a:gd name="T31" fmla="*/ 89 h 95"/>
                  <a:gd name="T32" fmla="*/ 11 w 118"/>
                  <a:gd name="T33" fmla="*/ 87 h 95"/>
                  <a:gd name="T34" fmla="*/ 14 w 118"/>
                  <a:gd name="T35" fmla="*/ 84 h 95"/>
                  <a:gd name="T36" fmla="*/ 15 w 118"/>
                  <a:gd name="T37" fmla="*/ 81 h 95"/>
                  <a:gd name="T38" fmla="*/ 16 w 118"/>
                  <a:gd name="T39" fmla="*/ 19 h 95"/>
                  <a:gd name="T40" fmla="*/ 15 w 118"/>
                  <a:gd name="T41" fmla="*/ 12 h 95"/>
                  <a:gd name="T42" fmla="*/ 11 w 118"/>
                  <a:gd name="T43" fmla="*/ 9 h 95"/>
                  <a:gd name="T44" fmla="*/ 7 w 118"/>
                  <a:gd name="T45" fmla="*/ 5 h 95"/>
                  <a:gd name="T46" fmla="*/ 1 w 118"/>
                  <a:gd name="T47" fmla="*/ 4 h 95"/>
                  <a:gd name="T48" fmla="*/ 33 w 118"/>
                  <a:gd name="T49" fmla="*/ 0 h 95"/>
                  <a:gd name="T50" fmla="*/ 84 w 118"/>
                  <a:gd name="T51" fmla="*/ 11 h 95"/>
                  <a:gd name="T52" fmla="*/ 86 w 118"/>
                  <a:gd name="T53" fmla="*/ 4 h 95"/>
                  <a:gd name="T54" fmla="*/ 87 w 118"/>
                  <a:gd name="T55" fmla="*/ 0 h 95"/>
                  <a:gd name="T56" fmla="*/ 118 w 118"/>
                  <a:gd name="T57" fmla="*/ 4 h 95"/>
                  <a:gd name="T58" fmla="*/ 113 w 118"/>
                  <a:gd name="T59" fmla="*/ 5 h 95"/>
                  <a:gd name="T60" fmla="*/ 109 w 118"/>
                  <a:gd name="T61" fmla="*/ 6 h 95"/>
                  <a:gd name="T62" fmla="*/ 106 w 118"/>
                  <a:gd name="T63" fmla="*/ 8 h 95"/>
                  <a:gd name="T64" fmla="*/ 105 w 118"/>
                  <a:gd name="T65" fmla="*/ 9 h 95"/>
                  <a:gd name="T66" fmla="*/ 105 w 118"/>
                  <a:gd name="T67" fmla="*/ 82 h 95"/>
                  <a:gd name="T68" fmla="*/ 105 w 118"/>
                  <a:gd name="T69" fmla="*/ 86 h 95"/>
                  <a:gd name="T70" fmla="*/ 109 w 118"/>
                  <a:gd name="T71" fmla="*/ 89 h 95"/>
                  <a:gd name="T72" fmla="*/ 113 w 118"/>
                  <a:gd name="T73" fmla="*/ 90 h 95"/>
                  <a:gd name="T74" fmla="*/ 118 w 118"/>
                  <a:gd name="T7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9571422" y="5189911"/>
                <a:ext cx="61062" cy="58619"/>
              </a:xfrm>
              <a:custGeom>
                <a:avLst/>
                <a:gdLst>
                  <a:gd name="T0" fmla="*/ 59 w 99"/>
                  <a:gd name="T1" fmla="*/ 95 h 95"/>
                  <a:gd name="T2" fmla="*/ 59 w 99"/>
                  <a:gd name="T3" fmla="*/ 90 h 95"/>
                  <a:gd name="T4" fmla="*/ 64 w 99"/>
                  <a:gd name="T5" fmla="*/ 90 h 95"/>
                  <a:gd name="T6" fmla="*/ 68 w 99"/>
                  <a:gd name="T7" fmla="*/ 89 h 95"/>
                  <a:gd name="T8" fmla="*/ 72 w 99"/>
                  <a:gd name="T9" fmla="*/ 87 h 95"/>
                  <a:gd name="T10" fmla="*/ 73 w 99"/>
                  <a:gd name="T11" fmla="*/ 22 h 95"/>
                  <a:gd name="T12" fmla="*/ 26 w 99"/>
                  <a:gd name="T13" fmla="*/ 82 h 95"/>
                  <a:gd name="T14" fmla="*/ 27 w 99"/>
                  <a:gd name="T15" fmla="*/ 86 h 95"/>
                  <a:gd name="T16" fmla="*/ 30 w 99"/>
                  <a:gd name="T17" fmla="*/ 89 h 95"/>
                  <a:gd name="T18" fmla="*/ 34 w 99"/>
                  <a:gd name="T19" fmla="*/ 90 h 95"/>
                  <a:gd name="T20" fmla="*/ 40 w 99"/>
                  <a:gd name="T21" fmla="*/ 90 h 95"/>
                  <a:gd name="T22" fmla="*/ 0 w 99"/>
                  <a:gd name="T23" fmla="*/ 95 h 95"/>
                  <a:gd name="T24" fmla="*/ 0 w 99"/>
                  <a:gd name="T25" fmla="*/ 90 h 95"/>
                  <a:gd name="T26" fmla="*/ 4 w 99"/>
                  <a:gd name="T27" fmla="*/ 90 h 95"/>
                  <a:gd name="T28" fmla="*/ 9 w 99"/>
                  <a:gd name="T29" fmla="*/ 89 h 95"/>
                  <a:gd name="T30" fmla="*/ 12 w 99"/>
                  <a:gd name="T31" fmla="*/ 87 h 95"/>
                  <a:gd name="T32" fmla="*/ 12 w 99"/>
                  <a:gd name="T33" fmla="*/ 13 h 95"/>
                  <a:gd name="T34" fmla="*/ 12 w 99"/>
                  <a:gd name="T35" fmla="*/ 10 h 95"/>
                  <a:gd name="T36" fmla="*/ 11 w 99"/>
                  <a:gd name="T37" fmla="*/ 9 h 95"/>
                  <a:gd name="T38" fmla="*/ 9 w 99"/>
                  <a:gd name="T39" fmla="*/ 6 h 95"/>
                  <a:gd name="T40" fmla="*/ 4 w 99"/>
                  <a:gd name="T41" fmla="*/ 5 h 95"/>
                  <a:gd name="T42" fmla="*/ 0 w 99"/>
                  <a:gd name="T43" fmla="*/ 0 h 95"/>
                  <a:gd name="T44" fmla="*/ 40 w 99"/>
                  <a:gd name="T45" fmla="*/ 4 h 95"/>
                  <a:gd name="T46" fmla="*/ 35 w 99"/>
                  <a:gd name="T47" fmla="*/ 5 h 95"/>
                  <a:gd name="T48" fmla="*/ 30 w 99"/>
                  <a:gd name="T49" fmla="*/ 6 h 95"/>
                  <a:gd name="T50" fmla="*/ 28 w 99"/>
                  <a:gd name="T51" fmla="*/ 8 h 95"/>
                  <a:gd name="T52" fmla="*/ 27 w 99"/>
                  <a:gd name="T53" fmla="*/ 9 h 95"/>
                  <a:gd name="T54" fmla="*/ 27 w 99"/>
                  <a:gd name="T55" fmla="*/ 71 h 95"/>
                  <a:gd name="T56" fmla="*/ 73 w 99"/>
                  <a:gd name="T57" fmla="*/ 13 h 95"/>
                  <a:gd name="T58" fmla="*/ 72 w 99"/>
                  <a:gd name="T59" fmla="*/ 10 h 95"/>
                  <a:gd name="T60" fmla="*/ 68 w 99"/>
                  <a:gd name="T61" fmla="*/ 6 h 95"/>
                  <a:gd name="T62" fmla="*/ 64 w 99"/>
                  <a:gd name="T63" fmla="*/ 5 h 95"/>
                  <a:gd name="T64" fmla="*/ 59 w 99"/>
                  <a:gd name="T65" fmla="*/ 0 h 95"/>
                  <a:gd name="T66" fmla="*/ 99 w 99"/>
                  <a:gd name="T67" fmla="*/ 4 h 95"/>
                  <a:gd name="T68" fmla="*/ 95 w 99"/>
                  <a:gd name="T69" fmla="*/ 5 h 95"/>
                  <a:gd name="T70" fmla="*/ 90 w 99"/>
                  <a:gd name="T71" fmla="*/ 6 h 95"/>
                  <a:gd name="T72" fmla="*/ 89 w 99"/>
                  <a:gd name="T73" fmla="*/ 8 h 95"/>
                  <a:gd name="T74" fmla="*/ 88 w 99"/>
                  <a:gd name="T75" fmla="*/ 9 h 95"/>
                  <a:gd name="T76" fmla="*/ 87 w 99"/>
                  <a:gd name="T77" fmla="*/ 82 h 95"/>
                  <a:gd name="T78" fmla="*/ 88 w 99"/>
                  <a:gd name="T79" fmla="*/ 86 h 95"/>
                  <a:gd name="T80" fmla="*/ 90 w 99"/>
                  <a:gd name="T81" fmla="*/ 89 h 95"/>
                  <a:gd name="T82" fmla="*/ 95 w 99"/>
                  <a:gd name="T83" fmla="*/ 90 h 95"/>
                  <a:gd name="T84" fmla="*/ 99 w 99"/>
                  <a:gd name="T85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" h="95">
                    <a:moveTo>
                      <a:pt x="99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2" y="87"/>
                    </a:lnTo>
                    <a:lnTo>
                      <a:pt x="72" y="87"/>
                    </a:lnTo>
                    <a:lnTo>
                      <a:pt x="73" y="82"/>
                    </a:lnTo>
                    <a:lnTo>
                      <a:pt x="73" y="22"/>
                    </a:lnTo>
                    <a:lnTo>
                      <a:pt x="26" y="81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0" y="89"/>
                    </a:lnTo>
                    <a:lnTo>
                      <a:pt x="30" y="89"/>
                    </a:lnTo>
                    <a:lnTo>
                      <a:pt x="34" y="90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2" y="8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7" y="71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9" y="0"/>
                    </a:lnTo>
                    <a:lnTo>
                      <a:pt x="99" y="4"/>
                    </a:lnTo>
                    <a:lnTo>
                      <a:pt x="99" y="4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9" y="8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7" y="13"/>
                    </a:lnTo>
                    <a:lnTo>
                      <a:pt x="87" y="82"/>
                    </a:lnTo>
                    <a:lnTo>
                      <a:pt x="87" y="82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9" y="90"/>
                    </a:lnTo>
                    <a:lnTo>
                      <a:pt x="99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9639811" y="5189911"/>
                <a:ext cx="61062" cy="58619"/>
              </a:xfrm>
              <a:custGeom>
                <a:avLst/>
                <a:gdLst>
                  <a:gd name="T0" fmla="*/ 59 w 98"/>
                  <a:gd name="T1" fmla="*/ 95 h 95"/>
                  <a:gd name="T2" fmla="*/ 59 w 98"/>
                  <a:gd name="T3" fmla="*/ 90 h 95"/>
                  <a:gd name="T4" fmla="*/ 64 w 98"/>
                  <a:gd name="T5" fmla="*/ 90 h 95"/>
                  <a:gd name="T6" fmla="*/ 68 w 98"/>
                  <a:gd name="T7" fmla="*/ 89 h 95"/>
                  <a:gd name="T8" fmla="*/ 71 w 98"/>
                  <a:gd name="T9" fmla="*/ 87 h 95"/>
                  <a:gd name="T10" fmla="*/ 72 w 98"/>
                  <a:gd name="T11" fmla="*/ 49 h 95"/>
                  <a:gd name="T12" fmla="*/ 27 w 98"/>
                  <a:gd name="T13" fmla="*/ 82 h 95"/>
                  <a:gd name="T14" fmla="*/ 28 w 98"/>
                  <a:gd name="T15" fmla="*/ 86 h 95"/>
                  <a:gd name="T16" fmla="*/ 31 w 98"/>
                  <a:gd name="T17" fmla="*/ 89 h 95"/>
                  <a:gd name="T18" fmla="*/ 35 w 98"/>
                  <a:gd name="T19" fmla="*/ 90 h 95"/>
                  <a:gd name="T20" fmla="*/ 40 w 98"/>
                  <a:gd name="T21" fmla="*/ 90 h 95"/>
                  <a:gd name="T22" fmla="*/ 0 w 98"/>
                  <a:gd name="T23" fmla="*/ 95 h 95"/>
                  <a:gd name="T24" fmla="*/ 0 w 98"/>
                  <a:gd name="T25" fmla="*/ 90 h 95"/>
                  <a:gd name="T26" fmla="*/ 4 w 98"/>
                  <a:gd name="T27" fmla="*/ 90 h 95"/>
                  <a:gd name="T28" fmla="*/ 9 w 98"/>
                  <a:gd name="T29" fmla="*/ 89 h 95"/>
                  <a:gd name="T30" fmla="*/ 12 w 98"/>
                  <a:gd name="T31" fmla="*/ 87 h 95"/>
                  <a:gd name="T32" fmla="*/ 13 w 98"/>
                  <a:gd name="T33" fmla="*/ 13 h 95"/>
                  <a:gd name="T34" fmla="*/ 12 w 98"/>
                  <a:gd name="T35" fmla="*/ 10 h 95"/>
                  <a:gd name="T36" fmla="*/ 11 w 98"/>
                  <a:gd name="T37" fmla="*/ 9 h 95"/>
                  <a:gd name="T38" fmla="*/ 9 w 98"/>
                  <a:gd name="T39" fmla="*/ 6 h 95"/>
                  <a:gd name="T40" fmla="*/ 4 w 98"/>
                  <a:gd name="T41" fmla="*/ 5 h 95"/>
                  <a:gd name="T42" fmla="*/ 0 w 98"/>
                  <a:gd name="T43" fmla="*/ 0 h 95"/>
                  <a:gd name="T44" fmla="*/ 40 w 98"/>
                  <a:gd name="T45" fmla="*/ 4 h 95"/>
                  <a:gd name="T46" fmla="*/ 35 w 98"/>
                  <a:gd name="T47" fmla="*/ 5 h 95"/>
                  <a:gd name="T48" fmla="*/ 31 w 98"/>
                  <a:gd name="T49" fmla="*/ 6 h 95"/>
                  <a:gd name="T50" fmla="*/ 29 w 98"/>
                  <a:gd name="T51" fmla="*/ 8 h 95"/>
                  <a:gd name="T52" fmla="*/ 28 w 98"/>
                  <a:gd name="T53" fmla="*/ 9 h 95"/>
                  <a:gd name="T54" fmla="*/ 27 w 98"/>
                  <a:gd name="T55" fmla="*/ 42 h 95"/>
                  <a:gd name="T56" fmla="*/ 72 w 98"/>
                  <a:gd name="T57" fmla="*/ 13 h 95"/>
                  <a:gd name="T58" fmla="*/ 71 w 98"/>
                  <a:gd name="T59" fmla="*/ 10 h 95"/>
                  <a:gd name="T60" fmla="*/ 70 w 98"/>
                  <a:gd name="T61" fmla="*/ 9 h 95"/>
                  <a:gd name="T62" fmla="*/ 68 w 98"/>
                  <a:gd name="T63" fmla="*/ 6 h 95"/>
                  <a:gd name="T64" fmla="*/ 64 w 98"/>
                  <a:gd name="T65" fmla="*/ 5 h 95"/>
                  <a:gd name="T66" fmla="*/ 59 w 98"/>
                  <a:gd name="T67" fmla="*/ 0 h 95"/>
                  <a:gd name="T68" fmla="*/ 98 w 98"/>
                  <a:gd name="T69" fmla="*/ 4 h 95"/>
                  <a:gd name="T70" fmla="*/ 94 w 98"/>
                  <a:gd name="T71" fmla="*/ 5 h 95"/>
                  <a:gd name="T72" fmla="*/ 90 w 98"/>
                  <a:gd name="T73" fmla="*/ 6 h 95"/>
                  <a:gd name="T74" fmla="*/ 88 w 98"/>
                  <a:gd name="T75" fmla="*/ 8 h 95"/>
                  <a:gd name="T76" fmla="*/ 87 w 98"/>
                  <a:gd name="T77" fmla="*/ 9 h 95"/>
                  <a:gd name="T78" fmla="*/ 86 w 98"/>
                  <a:gd name="T79" fmla="*/ 82 h 95"/>
                  <a:gd name="T80" fmla="*/ 87 w 98"/>
                  <a:gd name="T81" fmla="*/ 86 h 95"/>
                  <a:gd name="T82" fmla="*/ 90 w 98"/>
                  <a:gd name="T83" fmla="*/ 89 h 95"/>
                  <a:gd name="T84" fmla="*/ 94 w 98"/>
                  <a:gd name="T85" fmla="*/ 90 h 95"/>
                  <a:gd name="T86" fmla="*/ 98 w 98"/>
                  <a:gd name="T87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" h="95">
                    <a:moveTo>
                      <a:pt x="98" y="95"/>
                    </a:moveTo>
                    <a:lnTo>
                      <a:pt x="59" y="95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8" y="89"/>
                    </a:lnTo>
                    <a:lnTo>
                      <a:pt x="68" y="89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2" y="82"/>
                    </a:lnTo>
                    <a:lnTo>
                      <a:pt x="72" y="49"/>
                    </a:lnTo>
                    <a:lnTo>
                      <a:pt x="27" y="49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4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13"/>
                    </a:lnTo>
                    <a:lnTo>
                      <a:pt x="27" y="42"/>
                    </a:lnTo>
                    <a:lnTo>
                      <a:pt x="72" y="42"/>
                    </a:lnTo>
                    <a:lnTo>
                      <a:pt x="72" y="13"/>
                    </a:lnTo>
                    <a:lnTo>
                      <a:pt x="72" y="13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70" y="9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9" y="4"/>
                    </a:lnTo>
                    <a:lnTo>
                      <a:pt x="59" y="0"/>
                    </a:lnTo>
                    <a:lnTo>
                      <a:pt x="98" y="0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4" y="5"/>
                    </a:lnTo>
                    <a:lnTo>
                      <a:pt x="94" y="5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8" y="8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6" y="13"/>
                    </a:lnTo>
                    <a:lnTo>
                      <a:pt x="86" y="82"/>
                    </a:lnTo>
                    <a:lnTo>
                      <a:pt x="86" y="82"/>
                    </a:lnTo>
                    <a:lnTo>
                      <a:pt x="87" y="86"/>
                    </a:lnTo>
                    <a:lnTo>
                      <a:pt x="87" y="86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8" y="90"/>
                    </a:lnTo>
                    <a:lnTo>
                      <a:pt x="9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9708200" y="5189911"/>
                <a:ext cx="59840" cy="58619"/>
              </a:xfrm>
              <a:custGeom>
                <a:avLst/>
                <a:gdLst>
                  <a:gd name="T0" fmla="*/ 58 w 97"/>
                  <a:gd name="T1" fmla="*/ 95 h 95"/>
                  <a:gd name="T2" fmla="*/ 58 w 97"/>
                  <a:gd name="T3" fmla="*/ 90 h 95"/>
                  <a:gd name="T4" fmla="*/ 63 w 97"/>
                  <a:gd name="T5" fmla="*/ 90 h 95"/>
                  <a:gd name="T6" fmla="*/ 66 w 97"/>
                  <a:gd name="T7" fmla="*/ 89 h 95"/>
                  <a:gd name="T8" fmla="*/ 70 w 97"/>
                  <a:gd name="T9" fmla="*/ 87 h 95"/>
                  <a:gd name="T10" fmla="*/ 71 w 97"/>
                  <a:gd name="T11" fmla="*/ 5 h 95"/>
                  <a:gd name="T12" fmla="*/ 27 w 97"/>
                  <a:gd name="T13" fmla="*/ 82 h 95"/>
                  <a:gd name="T14" fmla="*/ 27 w 97"/>
                  <a:gd name="T15" fmla="*/ 86 h 95"/>
                  <a:gd name="T16" fmla="*/ 31 w 97"/>
                  <a:gd name="T17" fmla="*/ 88 h 95"/>
                  <a:gd name="T18" fmla="*/ 35 w 97"/>
                  <a:gd name="T19" fmla="*/ 90 h 95"/>
                  <a:gd name="T20" fmla="*/ 40 w 97"/>
                  <a:gd name="T21" fmla="*/ 90 h 95"/>
                  <a:gd name="T22" fmla="*/ 0 w 97"/>
                  <a:gd name="T23" fmla="*/ 95 h 95"/>
                  <a:gd name="T24" fmla="*/ 0 w 97"/>
                  <a:gd name="T25" fmla="*/ 90 h 95"/>
                  <a:gd name="T26" fmla="*/ 4 w 97"/>
                  <a:gd name="T27" fmla="*/ 90 h 95"/>
                  <a:gd name="T28" fmla="*/ 9 w 97"/>
                  <a:gd name="T29" fmla="*/ 89 h 95"/>
                  <a:gd name="T30" fmla="*/ 11 w 97"/>
                  <a:gd name="T31" fmla="*/ 87 h 95"/>
                  <a:gd name="T32" fmla="*/ 13 w 97"/>
                  <a:gd name="T33" fmla="*/ 13 h 95"/>
                  <a:gd name="T34" fmla="*/ 11 w 97"/>
                  <a:gd name="T35" fmla="*/ 10 h 95"/>
                  <a:gd name="T36" fmla="*/ 10 w 97"/>
                  <a:gd name="T37" fmla="*/ 9 h 95"/>
                  <a:gd name="T38" fmla="*/ 9 w 97"/>
                  <a:gd name="T39" fmla="*/ 6 h 95"/>
                  <a:gd name="T40" fmla="*/ 4 w 97"/>
                  <a:gd name="T41" fmla="*/ 5 h 95"/>
                  <a:gd name="T42" fmla="*/ 0 w 97"/>
                  <a:gd name="T43" fmla="*/ 0 h 95"/>
                  <a:gd name="T44" fmla="*/ 97 w 97"/>
                  <a:gd name="T45" fmla="*/ 4 h 95"/>
                  <a:gd name="T46" fmla="*/ 93 w 97"/>
                  <a:gd name="T47" fmla="*/ 5 h 95"/>
                  <a:gd name="T48" fmla="*/ 89 w 97"/>
                  <a:gd name="T49" fmla="*/ 6 h 95"/>
                  <a:gd name="T50" fmla="*/ 87 w 97"/>
                  <a:gd name="T51" fmla="*/ 8 h 95"/>
                  <a:gd name="T52" fmla="*/ 86 w 97"/>
                  <a:gd name="T53" fmla="*/ 9 h 95"/>
                  <a:gd name="T54" fmla="*/ 85 w 97"/>
                  <a:gd name="T55" fmla="*/ 82 h 95"/>
                  <a:gd name="T56" fmla="*/ 86 w 97"/>
                  <a:gd name="T57" fmla="*/ 86 h 95"/>
                  <a:gd name="T58" fmla="*/ 89 w 97"/>
                  <a:gd name="T59" fmla="*/ 89 h 95"/>
                  <a:gd name="T60" fmla="*/ 93 w 97"/>
                  <a:gd name="T61" fmla="*/ 90 h 95"/>
                  <a:gd name="T62" fmla="*/ 97 w 97"/>
                  <a:gd name="T63" fmla="*/ 9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7" h="95">
                    <a:moveTo>
                      <a:pt x="97" y="95"/>
                    </a:moveTo>
                    <a:lnTo>
                      <a:pt x="58" y="95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63" y="90"/>
                    </a:lnTo>
                    <a:lnTo>
                      <a:pt x="63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70" y="87"/>
                    </a:lnTo>
                    <a:lnTo>
                      <a:pt x="70" y="87"/>
                    </a:lnTo>
                    <a:lnTo>
                      <a:pt x="71" y="82"/>
                    </a:lnTo>
                    <a:lnTo>
                      <a:pt x="71" y="5"/>
                    </a:lnTo>
                    <a:lnTo>
                      <a:pt x="27" y="5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0" y="90"/>
                    </a:lnTo>
                    <a:lnTo>
                      <a:pt x="40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4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97" y="0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93" y="5"/>
                    </a:lnTo>
                    <a:lnTo>
                      <a:pt x="93" y="5"/>
                    </a:lnTo>
                    <a:lnTo>
                      <a:pt x="89" y="6"/>
                    </a:lnTo>
                    <a:lnTo>
                      <a:pt x="89" y="6"/>
                    </a:lnTo>
                    <a:lnTo>
                      <a:pt x="87" y="8"/>
                    </a:lnTo>
                    <a:lnTo>
                      <a:pt x="86" y="9"/>
                    </a:lnTo>
                    <a:lnTo>
                      <a:pt x="86" y="9"/>
                    </a:lnTo>
                    <a:lnTo>
                      <a:pt x="85" y="1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6"/>
                    </a:lnTo>
                    <a:lnTo>
                      <a:pt x="86" y="86"/>
                    </a:lnTo>
                    <a:lnTo>
                      <a:pt x="89" y="89"/>
                    </a:lnTo>
                    <a:lnTo>
                      <a:pt x="89" y="89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7" y="90"/>
                    </a:lnTo>
                    <a:lnTo>
                      <a:pt x="97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53"/>
              <p:cNvSpPr>
                <a:spLocks noEditPoints="1"/>
              </p:cNvSpPr>
              <p:nvPr/>
            </p:nvSpPr>
            <p:spPr bwMode="auto">
              <a:xfrm>
                <a:off x="9776589" y="5189911"/>
                <a:ext cx="43964" cy="58619"/>
              </a:xfrm>
              <a:custGeom>
                <a:avLst/>
                <a:gdLst>
                  <a:gd name="T0" fmla="*/ 72 w 72"/>
                  <a:gd name="T1" fmla="*/ 24 h 95"/>
                  <a:gd name="T2" fmla="*/ 70 w 72"/>
                  <a:gd name="T3" fmla="*/ 36 h 95"/>
                  <a:gd name="T4" fmla="*/ 66 w 72"/>
                  <a:gd name="T5" fmla="*/ 42 h 95"/>
                  <a:gd name="T6" fmla="*/ 62 w 72"/>
                  <a:gd name="T7" fmla="*/ 47 h 95"/>
                  <a:gd name="T8" fmla="*/ 50 w 72"/>
                  <a:gd name="T9" fmla="*/ 51 h 95"/>
                  <a:gd name="T10" fmla="*/ 45 w 72"/>
                  <a:gd name="T11" fmla="*/ 52 h 95"/>
                  <a:gd name="T12" fmla="*/ 27 w 72"/>
                  <a:gd name="T13" fmla="*/ 53 h 95"/>
                  <a:gd name="T14" fmla="*/ 27 w 72"/>
                  <a:gd name="T15" fmla="*/ 82 h 95"/>
                  <a:gd name="T16" fmla="*/ 27 w 72"/>
                  <a:gd name="T17" fmla="*/ 87 h 95"/>
                  <a:gd name="T18" fmla="*/ 31 w 72"/>
                  <a:gd name="T19" fmla="*/ 89 h 95"/>
                  <a:gd name="T20" fmla="*/ 35 w 72"/>
                  <a:gd name="T21" fmla="*/ 90 h 95"/>
                  <a:gd name="T22" fmla="*/ 41 w 72"/>
                  <a:gd name="T23" fmla="*/ 90 h 95"/>
                  <a:gd name="T24" fmla="*/ 0 w 72"/>
                  <a:gd name="T25" fmla="*/ 95 h 95"/>
                  <a:gd name="T26" fmla="*/ 0 w 72"/>
                  <a:gd name="T27" fmla="*/ 90 h 95"/>
                  <a:gd name="T28" fmla="*/ 5 w 72"/>
                  <a:gd name="T29" fmla="*/ 90 h 95"/>
                  <a:gd name="T30" fmla="*/ 9 w 72"/>
                  <a:gd name="T31" fmla="*/ 89 h 95"/>
                  <a:gd name="T32" fmla="*/ 11 w 72"/>
                  <a:gd name="T33" fmla="*/ 87 h 95"/>
                  <a:gd name="T34" fmla="*/ 13 w 72"/>
                  <a:gd name="T35" fmla="*/ 13 h 95"/>
                  <a:gd name="T36" fmla="*/ 11 w 72"/>
                  <a:gd name="T37" fmla="*/ 9 h 95"/>
                  <a:gd name="T38" fmla="*/ 10 w 72"/>
                  <a:gd name="T39" fmla="*/ 8 h 95"/>
                  <a:gd name="T40" fmla="*/ 9 w 72"/>
                  <a:gd name="T41" fmla="*/ 6 h 95"/>
                  <a:gd name="T42" fmla="*/ 3 w 72"/>
                  <a:gd name="T43" fmla="*/ 5 h 95"/>
                  <a:gd name="T44" fmla="*/ 0 w 72"/>
                  <a:gd name="T45" fmla="*/ 0 h 95"/>
                  <a:gd name="T46" fmla="*/ 42 w 72"/>
                  <a:gd name="T47" fmla="*/ 0 h 95"/>
                  <a:gd name="T48" fmla="*/ 55 w 72"/>
                  <a:gd name="T49" fmla="*/ 2 h 95"/>
                  <a:gd name="T50" fmla="*/ 64 w 72"/>
                  <a:gd name="T51" fmla="*/ 6 h 95"/>
                  <a:gd name="T52" fmla="*/ 68 w 72"/>
                  <a:gd name="T53" fmla="*/ 10 h 95"/>
                  <a:gd name="T54" fmla="*/ 72 w 72"/>
                  <a:gd name="T55" fmla="*/ 18 h 95"/>
                  <a:gd name="T56" fmla="*/ 72 w 72"/>
                  <a:gd name="T57" fmla="*/ 24 h 95"/>
                  <a:gd name="T58" fmla="*/ 53 w 72"/>
                  <a:gd name="T59" fmla="*/ 40 h 95"/>
                  <a:gd name="T60" fmla="*/ 55 w 72"/>
                  <a:gd name="T61" fmla="*/ 33 h 95"/>
                  <a:gd name="T62" fmla="*/ 56 w 72"/>
                  <a:gd name="T63" fmla="*/ 27 h 95"/>
                  <a:gd name="T64" fmla="*/ 55 w 72"/>
                  <a:gd name="T65" fmla="*/ 19 h 95"/>
                  <a:gd name="T66" fmla="*/ 54 w 72"/>
                  <a:gd name="T67" fmla="*/ 16 h 95"/>
                  <a:gd name="T68" fmla="*/ 51 w 72"/>
                  <a:gd name="T69" fmla="*/ 12 h 95"/>
                  <a:gd name="T70" fmla="*/ 46 w 72"/>
                  <a:gd name="T71" fmla="*/ 8 h 95"/>
                  <a:gd name="T72" fmla="*/ 41 w 72"/>
                  <a:gd name="T73" fmla="*/ 5 h 95"/>
                  <a:gd name="T74" fmla="*/ 27 w 72"/>
                  <a:gd name="T75" fmla="*/ 5 h 95"/>
                  <a:gd name="T76" fmla="*/ 33 w 72"/>
                  <a:gd name="T77" fmla="*/ 48 h 95"/>
                  <a:gd name="T78" fmla="*/ 40 w 72"/>
                  <a:gd name="T79" fmla="*/ 47 h 95"/>
                  <a:gd name="T80" fmla="*/ 46 w 72"/>
                  <a:gd name="T81" fmla="*/ 45 h 95"/>
                  <a:gd name="T82" fmla="*/ 53 w 72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2" h="95">
                    <a:moveTo>
                      <a:pt x="72" y="24"/>
                    </a:moveTo>
                    <a:lnTo>
                      <a:pt x="72" y="24"/>
                    </a:lnTo>
                    <a:lnTo>
                      <a:pt x="72" y="30"/>
                    </a:lnTo>
                    <a:lnTo>
                      <a:pt x="70" y="36"/>
                    </a:lnTo>
                    <a:lnTo>
                      <a:pt x="70" y="36"/>
                    </a:lnTo>
                    <a:lnTo>
                      <a:pt x="66" y="42"/>
                    </a:lnTo>
                    <a:lnTo>
                      <a:pt x="62" y="47"/>
                    </a:lnTo>
                    <a:lnTo>
                      <a:pt x="62" y="47"/>
                    </a:lnTo>
                    <a:lnTo>
                      <a:pt x="56" y="49"/>
                    </a:lnTo>
                    <a:lnTo>
                      <a:pt x="50" y="51"/>
                    </a:lnTo>
                    <a:lnTo>
                      <a:pt x="50" y="51"/>
                    </a:lnTo>
                    <a:lnTo>
                      <a:pt x="45" y="52"/>
                    </a:lnTo>
                    <a:lnTo>
                      <a:pt x="38" y="53"/>
                    </a:lnTo>
                    <a:lnTo>
                      <a:pt x="27" y="53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7"/>
                    </a:lnTo>
                    <a:lnTo>
                      <a:pt x="27" y="87"/>
                    </a:lnTo>
                    <a:lnTo>
                      <a:pt x="29" y="88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9" y="1"/>
                    </a:lnTo>
                    <a:lnTo>
                      <a:pt x="55" y="2"/>
                    </a:lnTo>
                    <a:lnTo>
                      <a:pt x="60" y="3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8" y="10"/>
                    </a:lnTo>
                    <a:lnTo>
                      <a:pt x="71" y="13"/>
                    </a:lnTo>
                    <a:lnTo>
                      <a:pt x="72" y="18"/>
                    </a:lnTo>
                    <a:lnTo>
                      <a:pt x="72" y="24"/>
                    </a:lnTo>
                    <a:lnTo>
                      <a:pt x="72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4" y="36"/>
                    </a:lnTo>
                    <a:lnTo>
                      <a:pt x="55" y="33"/>
                    </a:lnTo>
                    <a:lnTo>
                      <a:pt x="55" y="33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4" y="16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49" y="9"/>
                    </a:lnTo>
                    <a:lnTo>
                      <a:pt x="46" y="8"/>
                    </a:lnTo>
                    <a:lnTo>
                      <a:pt x="46" y="8"/>
                    </a:lnTo>
                    <a:lnTo>
                      <a:pt x="41" y="5"/>
                    </a:lnTo>
                    <a:lnTo>
                      <a:pt x="37" y="5"/>
                    </a:lnTo>
                    <a:lnTo>
                      <a:pt x="27" y="5"/>
                    </a:lnTo>
                    <a:lnTo>
                      <a:pt x="27" y="48"/>
                    </a:lnTo>
                    <a:lnTo>
                      <a:pt x="33" y="48"/>
                    </a:lnTo>
                    <a:lnTo>
                      <a:pt x="33" y="48"/>
                    </a:lnTo>
                    <a:lnTo>
                      <a:pt x="40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4"/>
              <p:cNvSpPr>
                <a:spLocks noEditPoints="1"/>
              </p:cNvSpPr>
              <p:nvPr/>
            </p:nvSpPr>
            <p:spPr bwMode="auto">
              <a:xfrm>
                <a:off x="9826660" y="5188690"/>
                <a:ext cx="56177" cy="61062"/>
              </a:xfrm>
              <a:custGeom>
                <a:avLst/>
                <a:gdLst>
                  <a:gd name="T0" fmla="*/ 78 w 92"/>
                  <a:gd name="T1" fmla="*/ 14 h 100"/>
                  <a:gd name="T2" fmla="*/ 89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9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3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3 w 92"/>
                  <a:gd name="T25" fmla="*/ 86 h 100"/>
                  <a:gd name="T26" fmla="*/ 4 w 92"/>
                  <a:gd name="T27" fmla="*/ 70 h 100"/>
                  <a:gd name="T28" fmla="*/ 2 w 92"/>
                  <a:gd name="T29" fmla="*/ 61 h 100"/>
                  <a:gd name="T30" fmla="*/ 0 w 92"/>
                  <a:gd name="T31" fmla="*/ 51 h 100"/>
                  <a:gd name="T32" fmla="*/ 4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7 w 92"/>
                  <a:gd name="T41" fmla="*/ 1 h 100"/>
                  <a:gd name="T42" fmla="*/ 46 w 92"/>
                  <a:gd name="T43" fmla="*/ 0 h 100"/>
                  <a:gd name="T44" fmla="*/ 63 w 92"/>
                  <a:gd name="T45" fmla="*/ 4 h 100"/>
                  <a:gd name="T46" fmla="*/ 71 w 92"/>
                  <a:gd name="T47" fmla="*/ 8 h 100"/>
                  <a:gd name="T48" fmla="*/ 78 w 92"/>
                  <a:gd name="T49" fmla="*/ 14 h 100"/>
                  <a:gd name="T50" fmla="*/ 68 w 92"/>
                  <a:gd name="T51" fmla="*/ 82 h 100"/>
                  <a:gd name="T52" fmla="*/ 74 w 92"/>
                  <a:gd name="T53" fmla="*/ 68 h 100"/>
                  <a:gd name="T54" fmla="*/ 75 w 92"/>
                  <a:gd name="T55" fmla="*/ 60 h 100"/>
                  <a:gd name="T56" fmla="*/ 76 w 92"/>
                  <a:gd name="T57" fmla="*/ 51 h 100"/>
                  <a:gd name="T58" fmla="*/ 74 w 92"/>
                  <a:gd name="T59" fmla="*/ 32 h 100"/>
                  <a:gd name="T60" fmla="*/ 71 w 92"/>
                  <a:gd name="T61" fmla="*/ 25 h 100"/>
                  <a:gd name="T62" fmla="*/ 68 w 92"/>
                  <a:gd name="T63" fmla="*/ 19 h 100"/>
                  <a:gd name="T64" fmla="*/ 59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7 w 92"/>
                  <a:gd name="T73" fmla="*/ 14 h 100"/>
                  <a:gd name="T74" fmla="*/ 23 w 92"/>
                  <a:gd name="T75" fmla="*/ 20 h 100"/>
                  <a:gd name="T76" fmla="*/ 19 w 92"/>
                  <a:gd name="T77" fmla="*/ 33 h 100"/>
                  <a:gd name="T78" fmla="*/ 16 w 92"/>
                  <a:gd name="T79" fmla="*/ 41 h 100"/>
                  <a:gd name="T80" fmla="*/ 16 w 92"/>
                  <a:gd name="T81" fmla="*/ 51 h 100"/>
                  <a:gd name="T82" fmla="*/ 19 w 92"/>
                  <a:gd name="T83" fmla="*/ 68 h 100"/>
                  <a:gd name="T84" fmla="*/ 21 w 92"/>
                  <a:gd name="T85" fmla="*/ 75 h 100"/>
                  <a:gd name="T86" fmla="*/ 23 w 92"/>
                  <a:gd name="T87" fmla="*/ 82 h 100"/>
                  <a:gd name="T88" fmla="*/ 32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59 w 92"/>
                  <a:gd name="T95" fmla="*/ 91 h 100"/>
                  <a:gd name="T96" fmla="*/ 65 w 92"/>
                  <a:gd name="T97" fmla="*/ 87 h 100"/>
                  <a:gd name="T98" fmla="*/ 68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8" y="14"/>
                    </a:moveTo>
                    <a:lnTo>
                      <a:pt x="78" y="14"/>
                    </a:lnTo>
                    <a:lnTo>
                      <a:pt x="84" y="21"/>
                    </a:lnTo>
                    <a:lnTo>
                      <a:pt x="89" y="30"/>
                    </a:lnTo>
                    <a:lnTo>
                      <a:pt x="89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3" y="97"/>
                    </a:lnTo>
                    <a:lnTo>
                      <a:pt x="63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7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71" y="8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  <a:moveTo>
                      <a:pt x="68" y="82"/>
                    </a:moveTo>
                    <a:lnTo>
                      <a:pt x="68" y="82"/>
                    </a:lnTo>
                    <a:lnTo>
                      <a:pt x="71" y="75"/>
                    </a:lnTo>
                    <a:lnTo>
                      <a:pt x="74" y="68"/>
                    </a:lnTo>
                    <a:lnTo>
                      <a:pt x="74" y="68"/>
                    </a:lnTo>
                    <a:lnTo>
                      <a:pt x="75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5" y="41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25"/>
                    </a:lnTo>
                    <a:lnTo>
                      <a:pt x="68" y="19"/>
                    </a:lnTo>
                    <a:lnTo>
                      <a:pt x="68" y="19"/>
                    </a:lnTo>
                    <a:lnTo>
                      <a:pt x="63" y="14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8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0" y="27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16" y="4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8" y="60"/>
                    </a:lnTo>
                    <a:lnTo>
                      <a:pt x="19" y="68"/>
                    </a:lnTo>
                    <a:lnTo>
                      <a:pt x="19" y="68"/>
                    </a:lnTo>
                    <a:lnTo>
                      <a:pt x="21" y="75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8" y="87"/>
                    </a:lnTo>
                    <a:lnTo>
                      <a:pt x="32" y="91"/>
                    </a:lnTo>
                    <a:lnTo>
                      <a:pt x="32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59" y="91"/>
                    </a:lnTo>
                    <a:lnTo>
                      <a:pt x="59" y="91"/>
                    </a:lnTo>
                    <a:lnTo>
                      <a:pt x="65" y="87"/>
                    </a:lnTo>
                    <a:lnTo>
                      <a:pt x="68" y="82"/>
                    </a:lnTo>
                    <a:lnTo>
                      <a:pt x="68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9887721" y="5189911"/>
                <a:ext cx="72052" cy="58619"/>
              </a:xfrm>
              <a:custGeom>
                <a:avLst/>
                <a:gdLst>
                  <a:gd name="T0" fmla="*/ 76 w 118"/>
                  <a:gd name="T1" fmla="*/ 95 h 95"/>
                  <a:gd name="T2" fmla="*/ 76 w 118"/>
                  <a:gd name="T3" fmla="*/ 90 h 95"/>
                  <a:gd name="T4" fmla="*/ 82 w 118"/>
                  <a:gd name="T5" fmla="*/ 90 h 95"/>
                  <a:gd name="T6" fmla="*/ 87 w 118"/>
                  <a:gd name="T7" fmla="*/ 89 h 95"/>
                  <a:gd name="T8" fmla="*/ 90 w 118"/>
                  <a:gd name="T9" fmla="*/ 86 h 95"/>
                  <a:gd name="T10" fmla="*/ 90 w 118"/>
                  <a:gd name="T11" fmla="*/ 12 h 95"/>
                  <a:gd name="T12" fmla="*/ 57 w 118"/>
                  <a:gd name="T13" fmla="*/ 94 h 95"/>
                  <a:gd name="T14" fmla="*/ 23 w 118"/>
                  <a:gd name="T15" fmla="*/ 11 h 95"/>
                  <a:gd name="T16" fmla="*/ 23 w 118"/>
                  <a:gd name="T17" fmla="*/ 67 h 95"/>
                  <a:gd name="T18" fmla="*/ 23 w 118"/>
                  <a:gd name="T19" fmla="*/ 80 h 95"/>
                  <a:gd name="T20" fmla="*/ 25 w 118"/>
                  <a:gd name="T21" fmla="*/ 83 h 95"/>
                  <a:gd name="T22" fmla="*/ 26 w 118"/>
                  <a:gd name="T23" fmla="*/ 87 h 95"/>
                  <a:gd name="T24" fmla="*/ 33 w 118"/>
                  <a:gd name="T25" fmla="*/ 89 h 95"/>
                  <a:gd name="T26" fmla="*/ 39 w 118"/>
                  <a:gd name="T27" fmla="*/ 90 h 95"/>
                  <a:gd name="T28" fmla="*/ 0 w 118"/>
                  <a:gd name="T29" fmla="*/ 95 h 95"/>
                  <a:gd name="T30" fmla="*/ 0 w 118"/>
                  <a:gd name="T31" fmla="*/ 90 h 95"/>
                  <a:gd name="T32" fmla="*/ 7 w 118"/>
                  <a:gd name="T33" fmla="*/ 89 h 95"/>
                  <a:gd name="T34" fmla="*/ 11 w 118"/>
                  <a:gd name="T35" fmla="*/ 87 h 95"/>
                  <a:gd name="T36" fmla="*/ 15 w 118"/>
                  <a:gd name="T37" fmla="*/ 81 h 95"/>
                  <a:gd name="T38" fmla="*/ 16 w 118"/>
                  <a:gd name="T39" fmla="*/ 68 h 95"/>
                  <a:gd name="T40" fmla="*/ 16 w 118"/>
                  <a:gd name="T41" fmla="*/ 19 h 95"/>
                  <a:gd name="T42" fmla="*/ 15 w 118"/>
                  <a:gd name="T43" fmla="*/ 12 h 95"/>
                  <a:gd name="T44" fmla="*/ 11 w 118"/>
                  <a:gd name="T45" fmla="*/ 9 h 95"/>
                  <a:gd name="T46" fmla="*/ 7 w 118"/>
                  <a:gd name="T47" fmla="*/ 5 h 95"/>
                  <a:gd name="T48" fmla="*/ 1 w 118"/>
                  <a:gd name="T49" fmla="*/ 0 h 95"/>
                  <a:gd name="T50" fmla="*/ 61 w 118"/>
                  <a:gd name="T51" fmla="*/ 72 h 95"/>
                  <a:gd name="T52" fmla="*/ 84 w 118"/>
                  <a:gd name="T53" fmla="*/ 11 h 95"/>
                  <a:gd name="T54" fmla="*/ 86 w 118"/>
                  <a:gd name="T55" fmla="*/ 4 h 95"/>
                  <a:gd name="T56" fmla="*/ 118 w 118"/>
                  <a:gd name="T57" fmla="*/ 0 h 95"/>
                  <a:gd name="T58" fmla="*/ 118 w 118"/>
                  <a:gd name="T59" fmla="*/ 4 h 95"/>
                  <a:gd name="T60" fmla="*/ 113 w 118"/>
                  <a:gd name="T61" fmla="*/ 5 h 95"/>
                  <a:gd name="T62" fmla="*/ 109 w 118"/>
                  <a:gd name="T63" fmla="*/ 6 h 95"/>
                  <a:gd name="T64" fmla="*/ 105 w 118"/>
                  <a:gd name="T65" fmla="*/ 9 h 95"/>
                  <a:gd name="T66" fmla="*/ 105 w 118"/>
                  <a:gd name="T67" fmla="*/ 13 h 95"/>
                  <a:gd name="T68" fmla="*/ 105 w 118"/>
                  <a:gd name="T69" fmla="*/ 82 h 95"/>
                  <a:gd name="T70" fmla="*/ 105 w 118"/>
                  <a:gd name="T71" fmla="*/ 86 h 95"/>
                  <a:gd name="T72" fmla="*/ 109 w 118"/>
                  <a:gd name="T73" fmla="*/ 89 h 95"/>
                  <a:gd name="T74" fmla="*/ 113 w 118"/>
                  <a:gd name="T75" fmla="*/ 90 h 95"/>
                  <a:gd name="T76" fmla="*/ 118 w 118"/>
                  <a:gd name="T7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8" h="95">
                    <a:moveTo>
                      <a:pt x="118" y="95"/>
                    </a:moveTo>
                    <a:lnTo>
                      <a:pt x="76" y="95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82" y="90"/>
                    </a:lnTo>
                    <a:lnTo>
                      <a:pt x="82" y="90"/>
                    </a:lnTo>
                    <a:lnTo>
                      <a:pt x="87" y="89"/>
                    </a:lnTo>
                    <a:lnTo>
                      <a:pt x="87" y="89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57" y="94"/>
                    </a:lnTo>
                    <a:lnTo>
                      <a:pt x="54" y="94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3" y="80"/>
                    </a:lnTo>
                    <a:lnTo>
                      <a:pt x="23" y="80"/>
                    </a:lnTo>
                    <a:lnTo>
                      <a:pt x="25" y="83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9" y="88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9" y="90"/>
                    </a:lnTo>
                    <a:lnTo>
                      <a:pt x="39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89"/>
                    </a:lnTo>
                    <a:lnTo>
                      <a:pt x="7" y="89"/>
                    </a:lnTo>
                    <a:lnTo>
                      <a:pt x="11" y="87"/>
                    </a:lnTo>
                    <a:lnTo>
                      <a:pt x="11" y="87"/>
                    </a:lnTo>
                    <a:lnTo>
                      <a:pt x="14" y="84"/>
                    </a:lnTo>
                    <a:lnTo>
                      <a:pt x="15" y="81"/>
                    </a:lnTo>
                    <a:lnTo>
                      <a:pt x="15" y="81"/>
                    </a:lnTo>
                    <a:lnTo>
                      <a:pt x="16" y="68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1" y="0"/>
                    </a:lnTo>
                    <a:lnTo>
                      <a:pt x="33" y="0"/>
                    </a:lnTo>
                    <a:lnTo>
                      <a:pt x="61" y="7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7" y="0"/>
                    </a:lnTo>
                    <a:lnTo>
                      <a:pt x="118" y="0"/>
                    </a:lnTo>
                    <a:lnTo>
                      <a:pt x="118" y="4"/>
                    </a:lnTo>
                    <a:lnTo>
                      <a:pt x="118" y="4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6" y="8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13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5" y="86"/>
                    </a:lnTo>
                    <a:lnTo>
                      <a:pt x="105" y="86"/>
                    </a:lnTo>
                    <a:lnTo>
                      <a:pt x="109" y="89"/>
                    </a:lnTo>
                    <a:lnTo>
                      <a:pt x="109" y="89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8" y="90"/>
                    </a:lnTo>
                    <a:lnTo>
                      <a:pt x="118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9963438" y="5189911"/>
                <a:ext cx="51292" cy="58619"/>
              </a:xfrm>
              <a:custGeom>
                <a:avLst/>
                <a:gdLst>
                  <a:gd name="T0" fmla="*/ 83 w 83"/>
                  <a:gd name="T1" fmla="*/ 26 h 95"/>
                  <a:gd name="T2" fmla="*/ 79 w 83"/>
                  <a:gd name="T3" fmla="*/ 26 h 95"/>
                  <a:gd name="T4" fmla="*/ 79 w 83"/>
                  <a:gd name="T5" fmla="*/ 26 h 95"/>
                  <a:gd name="T6" fmla="*/ 77 w 83"/>
                  <a:gd name="T7" fmla="*/ 20 h 95"/>
                  <a:gd name="T8" fmla="*/ 77 w 83"/>
                  <a:gd name="T9" fmla="*/ 20 h 95"/>
                  <a:gd name="T10" fmla="*/ 73 w 83"/>
                  <a:gd name="T11" fmla="*/ 13 h 95"/>
                  <a:gd name="T12" fmla="*/ 73 w 83"/>
                  <a:gd name="T13" fmla="*/ 13 h 95"/>
                  <a:gd name="T14" fmla="*/ 69 w 83"/>
                  <a:gd name="T15" fmla="*/ 9 h 95"/>
                  <a:gd name="T16" fmla="*/ 69 w 83"/>
                  <a:gd name="T17" fmla="*/ 9 h 95"/>
                  <a:gd name="T18" fmla="*/ 66 w 83"/>
                  <a:gd name="T19" fmla="*/ 6 h 95"/>
                  <a:gd name="T20" fmla="*/ 64 w 83"/>
                  <a:gd name="T21" fmla="*/ 5 h 95"/>
                  <a:gd name="T22" fmla="*/ 64 w 83"/>
                  <a:gd name="T23" fmla="*/ 5 h 95"/>
                  <a:gd name="T24" fmla="*/ 58 w 83"/>
                  <a:gd name="T25" fmla="*/ 5 h 95"/>
                  <a:gd name="T26" fmla="*/ 58 w 83"/>
                  <a:gd name="T27" fmla="*/ 5 h 95"/>
                  <a:gd name="T28" fmla="*/ 52 w 83"/>
                  <a:gd name="T29" fmla="*/ 5 h 95"/>
                  <a:gd name="T30" fmla="*/ 49 w 83"/>
                  <a:gd name="T31" fmla="*/ 5 h 95"/>
                  <a:gd name="T32" fmla="*/ 49 w 83"/>
                  <a:gd name="T33" fmla="*/ 81 h 95"/>
                  <a:gd name="T34" fmla="*/ 49 w 83"/>
                  <a:gd name="T35" fmla="*/ 81 h 95"/>
                  <a:gd name="T36" fmla="*/ 50 w 83"/>
                  <a:gd name="T37" fmla="*/ 86 h 95"/>
                  <a:gd name="T38" fmla="*/ 50 w 83"/>
                  <a:gd name="T39" fmla="*/ 86 h 95"/>
                  <a:gd name="T40" fmla="*/ 51 w 83"/>
                  <a:gd name="T41" fmla="*/ 87 h 95"/>
                  <a:gd name="T42" fmla="*/ 54 w 83"/>
                  <a:gd name="T43" fmla="*/ 88 h 95"/>
                  <a:gd name="T44" fmla="*/ 54 w 83"/>
                  <a:gd name="T45" fmla="*/ 88 h 95"/>
                  <a:gd name="T46" fmla="*/ 58 w 83"/>
                  <a:gd name="T47" fmla="*/ 89 h 95"/>
                  <a:gd name="T48" fmla="*/ 58 w 83"/>
                  <a:gd name="T49" fmla="*/ 89 h 95"/>
                  <a:gd name="T50" fmla="*/ 64 w 83"/>
                  <a:gd name="T51" fmla="*/ 90 h 95"/>
                  <a:gd name="T52" fmla="*/ 64 w 83"/>
                  <a:gd name="T53" fmla="*/ 95 h 95"/>
                  <a:gd name="T54" fmla="*/ 19 w 83"/>
                  <a:gd name="T55" fmla="*/ 95 h 95"/>
                  <a:gd name="T56" fmla="*/ 19 w 83"/>
                  <a:gd name="T57" fmla="*/ 90 h 95"/>
                  <a:gd name="T58" fmla="*/ 19 w 83"/>
                  <a:gd name="T59" fmla="*/ 90 h 95"/>
                  <a:gd name="T60" fmla="*/ 25 w 83"/>
                  <a:gd name="T61" fmla="*/ 90 h 95"/>
                  <a:gd name="T62" fmla="*/ 25 w 83"/>
                  <a:gd name="T63" fmla="*/ 90 h 95"/>
                  <a:gd name="T64" fmla="*/ 31 w 83"/>
                  <a:gd name="T65" fmla="*/ 89 h 95"/>
                  <a:gd name="T66" fmla="*/ 31 w 83"/>
                  <a:gd name="T67" fmla="*/ 89 h 95"/>
                  <a:gd name="T68" fmla="*/ 34 w 83"/>
                  <a:gd name="T69" fmla="*/ 87 h 95"/>
                  <a:gd name="T70" fmla="*/ 34 w 83"/>
                  <a:gd name="T71" fmla="*/ 87 h 95"/>
                  <a:gd name="T72" fmla="*/ 34 w 83"/>
                  <a:gd name="T73" fmla="*/ 82 h 95"/>
                  <a:gd name="T74" fmla="*/ 34 w 83"/>
                  <a:gd name="T75" fmla="*/ 5 h 95"/>
                  <a:gd name="T76" fmla="*/ 31 w 83"/>
                  <a:gd name="T77" fmla="*/ 5 h 95"/>
                  <a:gd name="T78" fmla="*/ 31 w 83"/>
                  <a:gd name="T79" fmla="*/ 5 h 95"/>
                  <a:gd name="T80" fmla="*/ 26 w 83"/>
                  <a:gd name="T81" fmla="*/ 5 h 95"/>
                  <a:gd name="T82" fmla="*/ 26 w 83"/>
                  <a:gd name="T83" fmla="*/ 5 h 95"/>
                  <a:gd name="T84" fmla="*/ 19 w 83"/>
                  <a:gd name="T85" fmla="*/ 5 h 95"/>
                  <a:gd name="T86" fmla="*/ 19 w 83"/>
                  <a:gd name="T87" fmla="*/ 5 h 95"/>
                  <a:gd name="T88" fmla="*/ 17 w 83"/>
                  <a:gd name="T89" fmla="*/ 6 h 95"/>
                  <a:gd name="T90" fmla="*/ 15 w 83"/>
                  <a:gd name="T91" fmla="*/ 9 h 95"/>
                  <a:gd name="T92" fmla="*/ 15 w 83"/>
                  <a:gd name="T93" fmla="*/ 9 h 95"/>
                  <a:gd name="T94" fmla="*/ 11 w 83"/>
                  <a:gd name="T95" fmla="*/ 13 h 95"/>
                  <a:gd name="T96" fmla="*/ 11 w 83"/>
                  <a:gd name="T97" fmla="*/ 13 h 95"/>
                  <a:gd name="T98" fmla="*/ 7 w 83"/>
                  <a:gd name="T99" fmla="*/ 20 h 95"/>
                  <a:gd name="T100" fmla="*/ 7 w 83"/>
                  <a:gd name="T101" fmla="*/ 20 h 95"/>
                  <a:gd name="T102" fmla="*/ 6 w 83"/>
                  <a:gd name="T103" fmla="*/ 26 h 95"/>
                  <a:gd name="T104" fmla="*/ 0 w 83"/>
                  <a:gd name="T105" fmla="*/ 26 h 95"/>
                  <a:gd name="T106" fmla="*/ 0 w 83"/>
                  <a:gd name="T107" fmla="*/ 0 h 95"/>
                  <a:gd name="T108" fmla="*/ 83 w 83"/>
                  <a:gd name="T109" fmla="*/ 0 h 95"/>
                  <a:gd name="T110" fmla="*/ 83 w 83"/>
                  <a:gd name="T111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" h="95">
                    <a:moveTo>
                      <a:pt x="83" y="26"/>
                    </a:moveTo>
                    <a:lnTo>
                      <a:pt x="79" y="26"/>
                    </a:lnTo>
                    <a:lnTo>
                      <a:pt x="79" y="26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9" y="9"/>
                    </a:lnTo>
                    <a:lnTo>
                      <a:pt x="69" y="9"/>
                    </a:lnTo>
                    <a:lnTo>
                      <a:pt x="66" y="6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2" y="5"/>
                    </a:lnTo>
                    <a:lnTo>
                      <a:pt x="49" y="5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51" y="87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64" y="90"/>
                    </a:lnTo>
                    <a:lnTo>
                      <a:pt x="64" y="95"/>
                    </a:lnTo>
                    <a:lnTo>
                      <a:pt x="19" y="95"/>
                    </a:lnTo>
                    <a:lnTo>
                      <a:pt x="19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31" y="89"/>
                    </a:lnTo>
                    <a:lnTo>
                      <a:pt x="31" y="89"/>
                    </a:lnTo>
                    <a:lnTo>
                      <a:pt x="34" y="87"/>
                    </a:lnTo>
                    <a:lnTo>
                      <a:pt x="34" y="87"/>
                    </a:lnTo>
                    <a:lnTo>
                      <a:pt x="34" y="82"/>
                    </a:lnTo>
                    <a:lnTo>
                      <a:pt x="34" y="5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7" y="6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6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7"/>
              <p:cNvSpPr>
                <a:spLocks noEditPoints="1"/>
              </p:cNvSpPr>
              <p:nvPr/>
            </p:nvSpPr>
            <p:spPr bwMode="auto">
              <a:xfrm>
                <a:off x="10018393" y="5188690"/>
                <a:ext cx="56177" cy="61062"/>
              </a:xfrm>
              <a:custGeom>
                <a:avLst/>
                <a:gdLst>
                  <a:gd name="T0" fmla="*/ 79 w 92"/>
                  <a:gd name="T1" fmla="*/ 14 h 100"/>
                  <a:gd name="T2" fmla="*/ 88 w 92"/>
                  <a:gd name="T3" fmla="*/ 30 h 100"/>
                  <a:gd name="T4" fmla="*/ 91 w 92"/>
                  <a:gd name="T5" fmla="*/ 39 h 100"/>
                  <a:gd name="T6" fmla="*/ 92 w 92"/>
                  <a:gd name="T7" fmla="*/ 51 h 100"/>
                  <a:gd name="T8" fmla="*/ 88 w 92"/>
                  <a:gd name="T9" fmla="*/ 71 h 100"/>
                  <a:gd name="T10" fmla="*/ 84 w 92"/>
                  <a:gd name="T11" fmla="*/ 79 h 100"/>
                  <a:gd name="T12" fmla="*/ 78 w 92"/>
                  <a:gd name="T13" fmla="*/ 87 h 100"/>
                  <a:gd name="T14" fmla="*/ 64 w 92"/>
                  <a:gd name="T15" fmla="*/ 97 h 100"/>
                  <a:gd name="T16" fmla="*/ 55 w 92"/>
                  <a:gd name="T17" fmla="*/ 100 h 100"/>
                  <a:gd name="T18" fmla="*/ 46 w 92"/>
                  <a:gd name="T19" fmla="*/ 100 h 100"/>
                  <a:gd name="T20" fmla="*/ 28 w 92"/>
                  <a:gd name="T21" fmla="*/ 97 h 100"/>
                  <a:gd name="T22" fmla="*/ 20 w 92"/>
                  <a:gd name="T23" fmla="*/ 92 h 100"/>
                  <a:gd name="T24" fmla="*/ 14 w 92"/>
                  <a:gd name="T25" fmla="*/ 86 h 100"/>
                  <a:gd name="T26" fmla="*/ 4 w 92"/>
                  <a:gd name="T27" fmla="*/ 70 h 100"/>
                  <a:gd name="T28" fmla="*/ 1 w 92"/>
                  <a:gd name="T29" fmla="*/ 61 h 100"/>
                  <a:gd name="T30" fmla="*/ 0 w 92"/>
                  <a:gd name="T31" fmla="*/ 51 h 100"/>
                  <a:gd name="T32" fmla="*/ 5 w 92"/>
                  <a:gd name="T33" fmla="*/ 30 h 100"/>
                  <a:gd name="T34" fmla="*/ 8 w 92"/>
                  <a:gd name="T35" fmla="*/ 21 h 100"/>
                  <a:gd name="T36" fmla="*/ 14 w 92"/>
                  <a:gd name="T37" fmla="*/ 14 h 100"/>
                  <a:gd name="T38" fmla="*/ 29 w 92"/>
                  <a:gd name="T39" fmla="*/ 4 h 100"/>
                  <a:gd name="T40" fmla="*/ 38 w 92"/>
                  <a:gd name="T41" fmla="*/ 1 h 100"/>
                  <a:gd name="T42" fmla="*/ 46 w 92"/>
                  <a:gd name="T43" fmla="*/ 0 h 100"/>
                  <a:gd name="T44" fmla="*/ 64 w 92"/>
                  <a:gd name="T45" fmla="*/ 4 h 100"/>
                  <a:gd name="T46" fmla="*/ 72 w 92"/>
                  <a:gd name="T47" fmla="*/ 8 h 100"/>
                  <a:gd name="T48" fmla="*/ 79 w 92"/>
                  <a:gd name="T49" fmla="*/ 14 h 100"/>
                  <a:gd name="T50" fmla="*/ 69 w 92"/>
                  <a:gd name="T51" fmla="*/ 82 h 100"/>
                  <a:gd name="T52" fmla="*/ 75 w 92"/>
                  <a:gd name="T53" fmla="*/ 68 h 100"/>
                  <a:gd name="T54" fmla="*/ 76 w 92"/>
                  <a:gd name="T55" fmla="*/ 60 h 100"/>
                  <a:gd name="T56" fmla="*/ 76 w 92"/>
                  <a:gd name="T57" fmla="*/ 51 h 100"/>
                  <a:gd name="T58" fmla="*/ 73 w 92"/>
                  <a:gd name="T59" fmla="*/ 32 h 100"/>
                  <a:gd name="T60" fmla="*/ 71 w 92"/>
                  <a:gd name="T61" fmla="*/ 25 h 100"/>
                  <a:gd name="T62" fmla="*/ 69 w 92"/>
                  <a:gd name="T63" fmla="*/ 19 h 100"/>
                  <a:gd name="T64" fmla="*/ 58 w 92"/>
                  <a:gd name="T65" fmla="*/ 9 h 100"/>
                  <a:gd name="T66" fmla="*/ 53 w 92"/>
                  <a:gd name="T67" fmla="*/ 7 h 100"/>
                  <a:gd name="T68" fmla="*/ 46 w 92"/>
                  <a:gd name="T69" fmla="*/ 6 h 100"/>
                  <a:gd name="T70" fmla="*/ 32 w 92"/>
                  <a:gd name="T71" fmla="*/ 11 h 100"/>
                  <a:gd name="T72" fmla="*/ 28 w 92"/>
                  <a:gd name="T73" fmla="*/ 14 h 100"/>
                  <a:gd name="T74" fmla="*/ 23 w 92"/>
                  <a:gd name="T75" fmla="*/ 20 h 100"/>
                  <a:gd name="T76" fmla="*/ 18 w 92"/>
                  <a:gd name="T77" fmla="*/ 33 h 100"/>
                  <a:gd name="T78" fmla="*/ 17 w 92"/>
                  <a:gd name="T79" fmla="*/ 41 h 100"/>
                  <a:gd name="T80" fmla="*/ 17 w 92"/>
                  <a:gd name="T81" fmla="*/ 51 h 100"/>
                  <a:gd name="T82" fmla="*/ 18 w 92"/>
                  <a:gd name="T83" fmla="*/ 68 h 100"/>
                  <a:gd name="T84" fmla="*/ 21 w 92"/>
                  <a:gd name="T85" fmla="*/ 75 h 100"/>
                  <a:gd name="T86" fmla="*/ 24 w 92"/>
                  <a:gd name="T87" fmla="*/ 82 h 100"/>
                  <a:gd name="T88" fmla="*/ 33 w 92"/>
                  <a:gd name="T89" fmla="*/ 91 h 100"/>
                  <a:gd name="T90" fmla="*/ 39 w 92"/>
                  <a:gd name="T91" fmla="*/ 93 h 100"/>
                  <a:gd name="T92" fmla="*/ 46 w 92"/>
                  <a:gd name="T93" fmla="*/ 94 h 100"/>
                  <a:gd name="T94" fmla="*/ 60 w 92"/>
                  <a:gd name="T95" fmla="*/ 91 h 100"/>
                  <a:gd name="T96" fmla="*/ 64 w 92"/>
                  <a:gd name="T97" fmla="*/ 87 h 100"/>
                  <a:gd name="T98" fmla="*/ 69 w 92"/>
                  <a:gd name="T99" fmla="*/ 8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2" h="100">
                    <a:moveTo>
                      <a:pt x="79" y="14"/>
                    </a:moveTo>
                    <a:lnTo>
                      <a:pt x="79" y="14"/>
                    </a:lnTo>
                    <a:lnTo>
                      <a:pt x="84" y="21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1" y="3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1" y="61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84" y="79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1" y="93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55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37" y="99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0" y="92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8" y="79"/>
                    </a:lnTo>
                    <a:lnTo>
                      <a:pt x="4" y="70"/>
                    </a:lnTo>
                    <a:lnTo>
                      <a:pt x="4" y="70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8" y="21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5" y="1"/>
                    </a:lnTo>
                    <a:lnTo>
                      <a:pt x="64" y="4"/>
                    </a:lnTo>
                    <a:lnTo>
                      <a:pt x="64" y="4"/>
                    </a:lnTo>
                    <a:lnTo>
                      <a:pt x="72" y="8"/>
                    </a:lnTo>
                    <a:lnTo>
                      <a:pt x="79" y="14"/>
                    </a:lnTo>
                    <a:lnTo>
                      <a:pt x="79" y="14"/>
                    </a:lnTo>
                    <a:close/>
                    <a:moveTo>
                      <a:pt x="69" y="82"/>
                    </a:moveTo>
                    <a:lnTo>
                      <a:pt x="69" y="82"/>
                    </a:lnTo>
                    <a:lnTo>
                      <a:pt x="72" y="75"/>
                    </a:lnTo>
                    <a:lnTo>
                      <a:pt x="75" y="68"/>
                    </a:lnTo>
                    <a:lnTo>
                      <a:pt x="75" y="68"/>
                    </a:lnTo>
                    <a:lnTo>
                      <a:pt x="76" y="60"/>
                    </a:lnTo>
                    <a:lnTo>
                      <a:pt x="76" y="51"/>
                    </a:lnTo>
                    <a:lnTo>
                      <a:pt x="76" y="51"/>
                    </a:lnTo>
                    <a:lnTo>
                      <a:pt x="76" y="41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1" y="25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4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39" y="7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8" y="14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1" y="27"/>
                    </a:lnTo>
                    <a:lnTo>
                      <a:pt x="18" y="33"/>
                    </a:lnTo>
                    <a:lnTo>
                      <a:pt x="18" y="33"/>
                    </a:lnTo>
                    <a:lnTo>
                      <a:pt x="17" y="4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7" y="6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21" y="75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8" y="87"/>
                    </a:lnTo>
                    <a:lnTo>
                      <a:pt x="33" y="91"/>
                    </a:lnTo>
                    <a:lnTo>
                      <a:pt x="33" y="91"/>
                    </a:lnTo>
                    <a:lnTo>
                      <a:pt x="39" y="93"/>
                    </a:lnTo>
                    <a:lnTo>
                      <a:pt x="46" y="94"/>
                    </a:lnTo>
                    <a:lnTo>
                      <a:pt x="46" y="94"/>
                    </a:lnTo>
                    <a:lnTo>
                      <a:pt x="53" y="93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87"/>
                    </a:lnTo>
                    <a:lnTo>
                      <a:pt x="69" y="82"/>
                    </a:lnTo>
                    <a:lnTo>
                      <a:pt x="69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8"/>
              <p:cNvSpPr>
                <a:spLocks noEditPoints="1"/>
              </p:cNvSpPr>
              <p:nvPr/>
            </p:nvSpPr>
            <p:spPr bwMode="auto">
              <a:xfrm>
                <a:off x="10081897" y="5189911"/>
                <a:ext cx="43964" cy="58619"/>
              </a:xfrm>
              <a:custGeom>
                <a:avLst/>
                <a:gdLst>
                  <a:gd name="T0" fmla="*/ 73 w 73"/>
                  <a:gd name="T1" fmla="*/ 24 h 95"/>
                  <a:gd name="T2" fmla="*/ 71 w 73"/>
                  <a:gd name="T3" fmla="*/ 36 h 95"/>
                  <a:gd name="T4" fmla="*/ 68 w 73"/>
                  <a:gd name="T5" fmla="*/ 42 h 95"/>
                  <a:gd name="T6" fmla="*/ 63 w 73"/>
                  <a:gd name="T7" fmla="*/ 47 h 95"/>
                  <a:gd name="T8" fmla="*/ 52 w 73"/>
                  <a:gd name="T9" fmla="*/ 51 h 95"/>
                  <a:gd name="T10" fmla="*/ 45 w 73"/>
                  <a:gd name="T11" fmla="*/ 52 h 95"/>
                  <a:gd name="T12" fmla="*/ 28 w 73"/>
                  <a:gd name="T13" fmla="*/ 53 h 95"/>
                  <a:gd name="T14" fmla="*/ 28 w 73"/>
                  <a:gd name="T15" fmla="*/ 82 h 95"/>
                  <a:gd name="T16" fmla="*/ 29 w 73"/>
                  <a:gd name="T17" fmla="*/ 87 h 95"/>
                  <a:gd name="T18" fmla="*/ 32 w 73"/>
                  <a:gd name="T19" fmla="*/ 89 h 95"/>
                  <a:gd name="T20" fmla="*/ 36 w 73"/>
                  <a:gd name="T21" fmla="*/ 90 h 95"/>
                  <a:gd name="T22" fmla="*/ 41 w 73"/>
                  <a:gd name="T23" fmla="*/ 90 h 95"/>
                  <a:gd name="T24" fmla="*/ 1 w 73"/>
                  <a:gd name="T25" fmla="*/ 95 h 95"/>
                  <a:gd name="T26" fmla="*/ 1 w 73"/>
                  <a:gd name="T27" fmla="*/ 90 h 95"/>
                  <a:gd name="T28" fmla="*/ 6 w 73"/>
                  <a:gd name="T29" fmla="*/ 90 h 95"/>
                  <a:gd name="T30" fmla="*/ 9 w 73"/>
                  <a:gd name="T31" fmla="*/ 89 h 95"/>
                  <a:gd name="T32" fmla="*/ 13 w 73"/>
                  <a:gd name="T33" fmla="*/ 87 h 95"/>
                  <a:gd name="T34" fmla="*/ 14 w 73"/>
                  <a:gd name="T35" fmla="*/ 13 h 95"/>
                  <a:gd name="T36" fmla="*/ 13 w 73"/>
                  <a:gd name="T37" fmla="*/ 9 h 95"/>
                  <a:gd name="T38" fmla="*/ 12 w 73"/>
                  <a:gd name="T39" fmla="*/ 8 h 95"/>
                  <a:gd name="T40" fmla="*/ 9 w 73"/>
                  <a:gd name="T41" fmla="*/ 6 h 95"/>
                  <a:gd name="T42" fmla="*/ 5 w 73"/>
                  <a:gd name="T43" fmla="*/ 5 h 95"/>
                  <a:gd name="T44" fmla="*/ 0 w 73"/>
                  <a:gd name="T45" fmla="*/ 0 h 95"/>
                  <a:gd name="T46" fmla="*/ 44 w 73"/>
                  <a:gd name="T47" fmla="*/ 0 h 95"/>
                  <a:gd name="T48" fmla="*/ 56 w 73"/>
                  <a:gd name="T49" fmla="*/ 2 h 95"/>
                  <a:gd name="T50" fmla="*/ 65 w 73"/>
                  <a:gd name="T51" fmla="*/ 6 h 95"/>
                  <a:gd name="T52" fmla="*/ 69 w 73"/>
                  <a:gd name="T53" fmla="*/ 10 h 95"/>
                  <a:gd name="T54" fmla="*/ 73 w 73"/>
                  <a:gd name="T55" fmla="*/ 18 h 95"/>
                  <a:gd name="T56" fmla="*/ 73 w 73"/>
                  <a:gd name="T57" fmla="*/ 24 h 95"/>
                  <a:gd name="T58" fmla="*/ 53 w 73"/>
                  <a:gd name="T59" fmla="*/ 40 h 95"/>
                  <a:gd name="T60" fmla="*/ 56 w 73"/>
                  <a:gd name="T61" fmla="*/ 33 h 95"/>
                  <a:gd name="T62" fmla="*/ 57 w 73"/>
                  <a:gd name="T63" fmla="*/ 27 h 95"/>
                  <a:gd name="T64" fmla="*/ 56 w 73"/>
                  <a:gd name="T65" fmla="*/ 19 h 95"/>
                  <a:gd name="T66" fmla="*/ 55 w 73"/>
                  <a:gd name="T67" fmla="*/ 16 h 95"/>
                  <a:gd name="T68" fmla="*/ 53 w 73"/>
                  <a:gd name="T69" fmla="*/ 12 h 95"/>
                  <a:gd name="T70" fmla="*/ 47 w 73"/>
                  <a:gd name="T71" fmla="*/ 8 h 95"/>
                  <a:gd name="T72" fmla="*/ 43 w 73"/>
                  <a:gd name="T73" fmla="*/ 5 h 95"/>
                  <a:gd name="T74" fmla="*/ 28 w 73"/>
                  <a:gd name="T75" fmla="*/ 5 h 95"/>
                  <a:gd name="T76" fmla="*/ 34 w 73"/>
                  <a:gd name="T77" fmla="*/ 48 h 95"/>
                  <a:gd name="T78" fmla="*/ 41 w 73"/>
                  <a:gd name="T79" fmla="*/ 47 h 95"/>
                  <a:gd name="T80" fmla="*/ 46 w 73"/>
                  <a:gd name="T81" fmla="*/ 45 h 95"/>
                  <a:gd name="T82" fmla="*/ 53 w 73"/>
                  <a:gd name="T83" fmla="*/ 4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3" h="95">
                    <a:moveTo>
                      <a:pt x="73" y="24"/>
                    </a:moveTo>
                    <a:lnTo>
                      <a:pt x="73" y="24"/>
                    </a:lnTo>
                    <a:lnTo>
                      <a:pt x="73" y="30"/>
                    </a:lnTo>
                    <a:lnTo>
                      <a:pt x="71" y="36"/>
                    </a:lnTo>
                    <a:lnTo>
                      <a:pt x="71" y="36"/>
                    </a:lnTo>
                    <a:lnTo>
                      <a:pt x="68" y="42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57" y="49"/>
                    </a:lnTo>
                    <a:lnTo>
                      <a:pt x="52" y="51"/>
                    </a:lnTo>
                    <a:lnTo>
                      <a:pt x="52" y="51"/>
                    </a:lnTo>
                    <a:lnTo>
                      <a:pt x="45" y="52"/>
                    </a:lnTo>
                    <a:lnTo>
                      <a:pt x="39" y="53"/>
                    </a:lnTo>
                    <a:lnTo>
                      <a:pt x="28" y="53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2" y="89"/>
                    </a:lnTo>
                    <a:lnTo>
                      <a:pt x="32" y="89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41" y="90"/>
                    </a:lnTo>
                    <a:lnTo>
                      <a:pt x="41" y="95"/>
                    </a:lnTo>
                    <a:lnTo>
                      <a:pt x="1" y="95"/>
                    </a:lnTo>
                    <a:lnTo>
                      <a:pt x="1" y="90"/>
                    </a:lnTo>
                    <a:lnTo>
                      <a:pt x="1" y="90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9" y="89"/>
                    </a:lnTo>
                    <a:lnTo>
                      <a:pt x="9" y="89"/>
                    </a:lnTo>
                    <a:lnTo>
                      <a:pt x="13" y="87"/>
                    </a:lnTo>
                    <a:lnTo>
                      <a:pt x="13" y="87"/>
                    </a:lnTo>
                    <a:lnTo>
                      <a:pt x="14" y="8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1" y="1"/>
                    </a:lnTo>
                    <a:lnTo>
                      <a:pt x="56" y="2"/>
                    </a:lnTo>
                    <a:lnTo>
                      <a:pt x="61" y="3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9" y="10"/>
                    </a:lnTo>
                    <a:lnTo>
                      <a:pt x="71" y="13"/>
                    </a:lnTo>
                    <a:lnTo>
                      <a:pt x="73" y="18"/>
                    </a:lnTo>
                    <a:lnTo>
                      <a:pt x="73" y="24"/>
                    </a:lnTo>
                    <a:lnTo>
                      <a:pt x="73" y="24"/>
                    </a:lnTo>
                    <a:close/>
                    <a:moveTo>
                      <a:pt x="53" y="40"/>
                    </a:moveTo>
                    <a:lnTo>
                      <a:pt x="53" y="40"/>
                    </a:lnTo>
                    <a:lnTo>
                      <a:pt x="55" y="36"/>
                    </a:lnTo>
                    <a:lnTo>
                      <a:pt x="56" y="33"/>
                    </a:lnTo>
                    <a:lnTo>
                      <a:pt x="56" y="33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6" y="19"/>
                    </a:lnTo>
                    <a:lnTo>
                      <a:pt x="56" y="19"/>
                    </a:lnTo>
                    <a:lnTo>
                      <a:pt x="55" y="16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37" y="5"/>
                    </a:lnTo>
                    <a:lnTo>
                      <a:pt x="28" y="5"/>
                    </a:lnTo>
                    <a:lnTo>
                      <a:pt x="28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1" y="47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51" y="43"/>
                    </a:lnTo>
                    <a:lnTo>
                      <a:pt x="53" y="40"/>
                    </a:lnTo>
                    <a:lnTo>
                      <a:pt x="53" y="4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10131968" y="5189911"/>
                <a:ext cx="45185" cy="58619"/>
              </a:xfrm>
              <a:custGeom>
                <a:avLst/>
                <a:gdLst>
                  <a:gd name="T0" fmla="*/ 73 w 73"/>
                  <a:gd name="T1" fmla="*/ 26 h 95"/>
                  <a:gd name="T2" fmla="*/ 68 w 73"/>
                  <a:gd name="T3" fmla="*/ 26 h 95"/>
                  <a:gd name="T4" fmla="*/ 68 w 73"/>
                  <a:gd name="T5" fmla="*/ 26 h 95"/>
                  <a:gd name="T6" fmla="*/ 66 w 73"/>
                  <a:gd name="T7" fmla="*/ 21 h 95"/>
                  <a:gd name="T8" fmla="*/ 66 w 73"/>
                  <a:gd name="T9" fmla="*/ 21 h 95"/>
                  <a:gd name="T10" fmla="*/ 63 w 73"/>
                  <a:gd name="T11" fmla="*/ 14 h 95"/>
                  <a:gd name="T12" fmla="*/ 63 w 73"/>
                  <a:gd name="T13" fmla="*/ 14 h 95"/>
                  <a:gd name="T14" fmla="*/ 58 w 73"/>
                  <a:gd name="T15" fmla="*/ 9 h 95"/>
                  <a:gd name="T16" fmla="*/ 58 w 73"/>
                  <a:gd name="T17" fmla="*/ 9 h 95"/>
                  <a:gd name="T18" fmla="*/ 56 w 73"/>
                  <a:gd name="T19" fmla="*/ 6 h 95"/>
                  <a:gd name="T20" fmla="*/ 54 w 73"/>
                  <a:gd name="T21" fmla="*/ 5 h 95"/>
                  <a:gd name="T22" fmla="*/ 54 w 73"/>
                  <a:gd name="T23" fmla="*/ 5 h 95"/>
                  <a:gd name="T24" fmla="*/ 48 w 73"/>
                  <a:gd name="T25" fmla="*/ 5 h 95"/>
                  <a:gd name="T26" fmla="*/ 48 w 73"/>
                  <a:gd name="T27" fmla="*/ 5 h 95"/>
                  <a:gd name="T28" fmla="*/ 41 w 73"/>
                  <a:gd name="T29" fmla="*/ 5 h 95"/>
                  <a:gd name="T30" fmla="*/ 27 w 73"/>
                  <a:gd name="T31" fmla="*/ 5 h 95"/>
                  <a:gd name="T32" fmla="*/ 27 w 73"/>
                  <a:gd name="T33" fmla="*/ 81 h 95"/>
                  <a:gd name="T34" fmla="*/ 27 w 73"/>
                  <a:gd name="T35" fmla="*/ 81 h 95"/>
                  <a:gd name="T36" fmla="*/ 28 w 73"/>
                  <a:gd name="T37" fmla="*/ 86 h 95"/>
                  <a:gd name="T38" fmla="*/ 28 w 73"/>
                  <a:gd name="T39" fmla="*/ 86 h 95"/>
                  <a:gd name="T40" fmla="*/ 32 w 73"/>
                  <a:gd name="T41" fmla="*/ 88 h 95"/>
                  <a:gd name="T42" fmla="*/ 32 w 73"/>
                  <a:gd name="T43" fmla="*/ 88 h 95"/>
                  <a:gd name="T44" fmla="*/ 36 w 73"/>
                  <a:gd name="T45" fmla="*/ 89 h 95"/>
                  <a:gd name="T46" fmla="*/ 36 w 73"/>
                  <a:gd name="T47" fmla="*/ 89 h 95"/>
                  <a:gd name="T48" fmla="*/ 42 w 73"/>
                  <a:gd name="T49" fmla="*/ 90 h 95"/>
                  <a:gd name="T50" fmla="*/ 42 w 73"/>
                  <a:gd name="T51" fmla="*/ 95 h 95"/>
                  <a:gd name="T52" fmla="*/ 0 w 73"/>
                  <a:gd name="T53" fmla="*/ 95 h 95"/>
                  <a:gd name="T54" fmla="*/ 0 w 73"/>
                  <a:gd name="T55" fmla="*/ 90 h 95"/>
                  <a:gd name="T56" fmla="*/ 0 w 73"/>
                  <a:gd name="T57" fmla="*/ 90 h 95"/>
                  <a:gd name="T58" fmla="*/ 5 w 73"/>
                  <a:gd name="T59" fmla="*/ 90 h 95"/>
                  <a:gd name="T60" fmla="*/ 5 w 73"/>
                  <a:gd name="T61" fmla="*/ 90 h 95"/>
                  <a:gd name="T62" fmla="*/ 10 w 73"/>
                  <a:gd name="T63" fmla="*/ 89 h 95"/>
                  <a:gd name="T64" fmla="*/ 10 w 73"/>
                  <a:gd name="T65" fmla="*/ 89 h 95"/>
                  <a:gd name="T66" fmla="*/ 12 w 73"/>
                  <a:gd name="T67" fmla="*/ 87 h 95"/>
                  <a:gd name="T68" fmla="*/ 12 w 73"/>
                  <a:gd name="T69" fmla="*/ 87 h 95"/>
                  <a:gd name="T70" fmla="*/ 13 w 73"/>
                  <a:gd name="T71" fmla="*/ 82 h 95"/>
                  <a:gd name="T72" fmla="*/ 13 w 73"/>
                  <a:gd name="T73" fmla="*/ 13 h 95"/>
                  <a:gd name="T74" fmla="*/ 13 w 73"/>
                  <a:gd name="T75" fmla="*/ 13 h 95"/>
                  <a:gd name="T76" fmla="*/ 12 w 73"/>
                  <a:gd name="T77" fmla="*/ 10 h 95"/>
                  <a:gd name="T78" fmla="*/ 12 w 73"/>
                  <a:gd name="T79" fmla="*/ 10 h 95"/>
                  <a:gd name="T80" fmla="*/ 11 w 73"/>
                  <a:gd name="T81" fmla="*/ 9 h 95"/>
                  <a:gd name="T82" fmla="*/ 10 w 73"/>
                  <a:gd name="T83" fmla="*/ 6 h 95"/>
                  <a:gd name="T84" fmla="*/ 10 w 73"/>
                  <a:gd name="T85" fmla="*/ 6 h 95"/>
                  <a:gd name="T86" fmla="*/ 4 w 73"/>
                  <a:gd name="T87" fmla="*/ 5 h 95"/>
                  <a:gd name="T88" fmla="*/ 4 w 73"/>
                  <a:gd name="T89" fmla="*/ 5 h 95"/>
                  <a:gd name="T90" fmla="*/ 0 w 73"/>
                  <a:gd name="T91" fmla="*/ 4 h 95"/>
                  <a:gd name="T92" fmla="*/ 0 w 73"/>
                  <a:gd name="T93" fmla="*/ 0 h 95"/>
                  <a:gd name="T94" fmla="*/ 73 w 73"/>
                  <a:gd name="T95" fmla="*/ 0 h 95"/>
                  <a:gd name="T96" fmla="*/ 73 w 73"/>
                  <a:gd name="T97" fmla="*/ 2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" h="95">
                    <a:moveTo>
                      <a:pt x="73" y="26"/>
                    </a:moveTo>
                    <a:lnTo>
                      <a:pt x="68" y="26"/>
                    </a:lnTo>
                    <a:lnTo>
                      <a:pt x="68" y="26"/>
                    </a:lnTo>
                    <a:lnTo>
                      <a:pt x="66" y="21"/>
                    </a:lnTo>
                    <a:lnTo>
                      <a:pt x="66" y="21"/>
                    </a:lnTo>
                    <a:lnTo>
                      <a:pt x="63" y="14"/>
                    </a:lnTo>
                    <a:lnTo>
                      <a:pt x="63" y="14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6" y="6"/>
                    </a:lnTo>
                    <a:lnTo>
                      <a:pt x="54" y="5"/>
                    </a:lnTo>
                    <a:lnTo>
                      <a:pt x="54" y="5"/>
                    </a:lnTo>
                    <a:lnTo>
                      <a:pt x="48" y="5"/>
                    </a:lnTo>
                    <a:lnTo>
                      <a:pt x="48" y="5"/>
                    </a:lnTo>
                    <a:lnTo>
                      <a:pt x="41" y="5"/>
                    </a:lnTo>
                    <a:lnTo>
                      <a:pt x="27" y="5"/>
                    </a:lnTo>
                    <a:lnTo>
                      <a:pt x="27" y="81"/>
                    </a:lnTo>
                    <a:lnTo>
                      <a:pt x="27" y="81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32" y="88"/>
                    </a:lnTo>
                    <a:lnTo>
                      <a:pt x="32" y="88"/>
                    </a:lnTo>
                    <a:lnTo>
                      <a:pt x="36" y="89"/>
                    </a:lnTo>
                    <a:lnTo>
                      <a:pt x="36" y="89"/>
                    </a:lnTo>
                    <a:lnTo>
                      <a:pt x="42" y="90"/>
                    </a:lnTo>
                    <a:lnTo>
                      <a:pt x="42" y="95"/>
                    </a:lnTo>
                    <a:lnTo>
                      <a:pt x="0" y="9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3" y="8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73" y="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0"/>
              <p:cNvSpPr>
                <a:spLocks noEditPoints="1"/>
              </p:cNvSpPr>
              <p:nvPr/>
            </p:nvSpPr>
            <p:spPr bwMode="auto">
              <a:xfrm>
                <a:off x="9703315" y="5274176"/>
                <a:ext cx="24425" cy="31752"/>
              </a:xfrm>
              <a:custGeom>
                <a:avLst/>
                <a:gdLst>
                  <a:gd name="T0" fmla="*/ 40 w 40"/>
                  <a:gd name="T1" fmla="*/ 13 h 53"/>
                  <a:gd name="T2" fmla="*/ 38 w 40"/>
                  <a:gd name="T3" fmla="*/ 21 h 53"/>
                  <a:gd name="T4" fmla="*/ 36 w 40"/>
                  <a:gd name="T5" fmla="*/ 23 h 53"/>
                  <a:gd name="T6" fmla="*/ 33 w 40"/>
                  <a:gd name="T7" fmla="*/ 25 h 53"/>
                  <a:gd name="T8" fmla="*/ 27 w 40"/>
                  <a:gd name="T9" fmla="*/ 29 h 53"/>
                  <a:gd name="T10" fmla="*/ 15 w 40"/>
                  <a:gd name="T11" fmla="*/ 30 h 53"/>
                  <a:gd name="T12" fmla="*/ 15 w 40"/>
                  <a:gd name="T13" fmla="*/ 45 h 53"/>
                  <a:gd name="T14" fmla="*/ 15 w 40"/>
                  <a:gd name="T15" fmla="*/ 47 h 53"/>
                  <a:gd name="T16" fmla="*/ 17 w 40"/>
                  <a:gd name="T17" fmla="*/ 49 h 53"/>
                  <a:gd name="T18" fmla="*/ 19 w 40"/>
                  <a:gd name="T19" fmla="*/ 49 h 53"/>
                  <a:gd name="T20" fmla="*/ 22 w 40"/>
                  <a:gd name="T21" fmla="*/ 53 h 53"/>
                  <a:gd name="T22" fmla="*/ 0 w 40"/>
                  <a:gd name="T23" fmla="*/ 49 h 53"/>
                  <a:gd name="T24" fmla="*/ 2 w 40"/>
                  <a:gd name="T25" fmla="*/ 49 h 53"/>
                  <a:gd name="T26" fmla="*/ 4 w 40"/>
                  <a:gd name="T27" fmla="*/ 49 h 53"/>
                  <a:gd name="T28" fmla="*/ 7 w 40"/>
                  <a:gd name="T29" fmla="*/ 47 h 53"/>
                  <a:gd name="T30" fmla="*/ 7 w 40"/>
                  <a:gd name="T31" fmla="*/ 45 h 53"/>
                  <a:gd name="T32" fmla="*/ 7 w 40"/>
                  <a:gd name="T33" fmla="*/ 8 h 53"/>
                  <a:gd name="T34" fmla="*/ 7 w 40"/>
                  <a:gd name="T35" fmla="*/ 6 h 53"/>
                  <a:gd name="T36" fmla="*/ 4 w 40"/>
                  <a:gd name="T37" fmla="*/ 4 h 53"/>
                  <a:gd name="T38" fmla="*/ 2 w 40"/>
                  <a:gd name="T39" fmla="*/ 4 h 53"/>
                  <a:gd name="T40" fmla="*/ 0 w 40"/>
                  <a:gd name="T41" fmla="*/ 0 h 53"/>
                  <a:gd name="T42" fmla="*/ 23 w 40"/>
                  <a:gd name="T43" fmla="*/ 0 h 53"/>
                  <a:gd name="T44" fmla="*/ 35 w 40"/>
                  <a:gd name="T45" fmla="*/ 4 h 53"/>
                  <a:gd name="T46" fmla="*/ 39 w 40"/>
                  <a:gd name="T47" fmla="*/ 8 h 53"/>
                  <a:gd name="T48" fmla="*/ 40 w 40"/>
                  <a:gd name="T49" fmla="*/ 13 h 53"/>
                  <a:gd name="T50" fmla="*/ 28 w 40"/>
                  <a:gd name="T51" fmla="*/ 22 h 53"/>
                  <a:gd name="T52" fmla="*/ 30 w 40"/>
                  <a:gd name="T53" fmla="*/ 18 h 53"/>
                  <a:gd name="T54" fmla="*/ 31 w 40"/>
                  <a:gd name="T55" fmla="*/ 15 h 53"/>
                  <a:gd name="T56" fmla="*/ 30 w 40"/>
                  <a:gd name="T57" fmla="*/ 10 h 53"/>
                  <a:gd name="T58" fmla="*/ 28 w 40"/>
                  <a:gd name="T59" fmla="*/ 7 h 53"/>
                  <a:gd name="T60" fmla="*/ 25 w 40"/>
                  <a:gd name="T61" fmla="*/ 5 h 53"/>
                  <a:gd name="T62" fmla="*/ 15 w 40"/>
                  <a:gd name="T63" fmla="*/ 4 h 53"/>
                  <a:gd name="T64" fmla="*/ 18 w 40"/>
                  <a:gd name="T65" fmla="*/ 26 h 53"/>
                  <a:gd name="T66" fmla="*/ 22 w 40"/>
                  <a:gd name="T67" fmla="*/ 26 h 53"/>
                  <a:gd name="T68" fmla="*/ 25 w 40"/>
                  <a:gd name="T69" fmla="*/ 25 h 53"/>
                  <a:gd name="T70" fmla="*/ 28 w 40"/>
                  <a:gd name="T71" fmla="*/ 2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" h="53">
                    <a:moveTo>
                      <a:pt x="40" y="13"/>
                    </a:moveTo>
                    <a:lnTo>
                      <a:pt x="40" y="13"/>
                    </a:lnTo>
                    <a:lnTo>
                      <a:pt x="39" y="17"/>
                    </a:lnTo>
                    <a:lnTo>
                      <a:pt x="38" y="21"/>
                    </a:lnTo>
                    <a:lnTo>
                      <a:pt x="38" y="21"/>
                    </a:lnTo>
                    <a:lnTo>
                      <a:pt x="36" y="23"/>
                    </a:lnTo>
                    <a:lnTo>
                      <a:pt x="33" y="25"/>
                    </a:lnTo>
                    <a:lnTo>
                      <a:pt x="33" y="25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0" y="30"/>
                    </a:lnTo>
                    <a:lnTo>
                      <a:pt x="15" y="30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7" y="4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9" y="8"/>
                    </a:lnTo>
                    <a:lnTo>
                      <a:pt x="40" y="13"/>
                    </a:lnTo>
                    <a:lnTo>
                      <a:pt x="40" y="13"/>
                    </a:lnTo>
                    <a:close/>
                    <a:moveTo>
                      <a:pt x="28" y="22"/>
                    </a:moveTo>
                    <a:lnTo>
                      <a:pt x="28" y="22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1" y="15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2" y="26"/>
                    </a:lnTo>
                    <a:lnTo>
                      <a:pt x="25" y="25"/>
                    </a:lnTo>
                    <a:lnTo>
                      <a:pt x="25" y="25"/>
                    </a:lnTo>
                    <a:lnTo>
                      <a:pt x="28" y="22"/>
                    </a:lnTo>
                    <a:lnTo>
                      <a:pt x="28" y="2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1"/>
              <p:cNvSpPr>
                <a:spLocks noEditPoints="1"/>
              </p:cNvSpPr>
              <p:nvPr/>
            </p:nvSpPr>
            <p:spPr bwMode="auto">
              <a:xfrm>
                <a:off x="9746058" y="5272954"/>
                <a:ext cx="31752" cy="34195"/>
              </a:xfrm>
              <a:custGeom>
                <a:avLst/>
                <a:gdLst>
                  <a:gd name="T0" fmla="*/ 42 w 50"/>
                  <a:gd name="T1" fmla="*/ 8 h 55"/>
                  <a:gd name="T2" fmla="*/ 48 w 50"/>
                  <a:gd name="T3" fmla="*/ 16 h 55"/>
                  <a:gd name="T4" fmla="*/ 49 w 50"/>
                  <a:gd name="T5" fmla="*/ 22 h 55"/>
                  <a:gd name="T6" fmla="*/ 50 w 50"/>
                  <a:gd name="T7" fmla="*/ 27 h 55"/>
                  <a:gd name="T8" fmla="*/ 48 w 50"/>
                  <a:gd name="T9" fmla="*/ 39 h 55"/>
                  <a:gd name="T10" fmla="*/ 46 w 50"/>
                  <a:gd name="T11" fmla="*/ 44 h 55"/>
                  <a:gd name="T12" fmla="*/ 42 w 50"/>
                  <a:gd name="T13" fmla="*/ 47 h 55"/>
                  <a:gd name="T14" fmla="*/ 34 w 50"/>
                  <a:gd name="T15" fmla="*/ 53 h 55"/>
                  <a:gd name="T16" fmla="*/ 30 w 50"/>
                  <a:gd name="T17" fmla="*/ 54 h 55"/>
                  <a:gd name="T18" fmla="*/ 25 w 50"/>
                  <a:gd name="T19" fmla="*/ 55 h 55"/>
                  <a:gd name="T20" fmla="*/ 15 w 50"/>
                  <a:gd name="T21" fmla="*/ 53 h 55"/>
                  <a:gd name="T22" fmla="*/ 10 w 50"/>
                  <a:gd name="T23" fmla="*/ 50 h 55"/>
                  <a:gd name="T24" fmla="*/ 7 w 50"/>
                  <a:gd name="T25" fmla="*/ 47 h 55"/>
                  <a:gd name="T26" fmla="*/ 2 w 50"/>
                  <a:gd name="T27" fmla="*/ 38 h 55"/>
                  <a:gd name="T28" fmla="*/ 0 w 50"/>
                  <a:gd name="T29" fmla="*/ 33 h 55"/>
                  <a:gd name="T30" fmla="*/ 0 w 50"/>
                  <a:gd name="T31" fmla="*/ 27 h 55"/>
                  <a:gd name="T32" fmla="*/ 2 w 50"/>
                  <a:gd name="T33" fmla="*/ 16 h 55"/>
                  <a:gd name="T34" fmla="*/ 4 w 50"/>
                  <a:gd name="T35" fmla="*/ 11 h 55"/>
                  <a:gd name="T36" fmla="*/ 8 w 50"/>
                  <a:gd name="T37" fmla="*/ 8 h 55"/>
                  <a:gd name="T38" fmla="*/ 16 w 50"/>
                  <a:gd name="T39" fmla="*/ 2 h 55"/>
                  <a:gd name="T40" fmla="*/ 20 w 50"/>
                  <a:gd name="T41" fmla="*/ 1 h 55"/>
                  <a:gd name="T42" fmla="*/ 25 w 50"/>
                  <a:gd name="T43" fmla="*/ 0 h 55"/>
                  <a:gd name="T44" fmla="*/ 34 w 50"/>
                  <a:gd name="T45" fmla="*/ 2 h 55"/>
                  <a:gd name="T46" fmla="*/ 39 w 50"/>
                  <a:gd name="T47" fmla="*/ 5 h 55"/>
                  <a:gd name="T48" fmla="*/ 42 w 50"/>
                  <a:gd name="T49" fmla="*/ 8 h 55"/>
                  <a:gd name="T50" fmla="*/ 36 w 50"/>
                  <a:gd name="T51" fmla="*/ 45 h 55"/>
                  <a:gd name="T52" fmla="*/ 40 w 50"/>
                  <a:gd name="T53" fmla="*/ 37 h 55"/>
                  <a:gd name="T54" fmla="*/ 41 w 50"/>
                  <a:gd name="T55" fmla="*/ 27 h 55"/>
                  <a:gd name="T56" fmla="*/ 40 w 50"/>
                  <a:gd name="T57" fmla="*/ 17 h 55"/>
                  <a:gd name="T58" fmla="*/ 36 w 50"/>
                  <a:gd name="T59" fmla="*/ 10 h 55"/>
                  <a:gd name="T60" fmla="*/ 34 w 50"/>
                  <a:gd name="T61" fmla="*/ 7 h 55"/>
                  <a:gd name="T62" fmla="*/ 32 w 50"/>
                  <a:gd name="T63" fmla="*/ 6 h 55"/>
                  <a:gd name="T64" fmla="*/ 25 w 50"/>
                  <a:gd name="T65" fmla="*/ 3 h 55"/>
                  <a:gd name="T66" fmla="*/ 20 w 50"/>
                  <a:gd name="T67" fmla="*/ 3 h 55"/>
                  <a:gd name="T68" fmla="*/ 17 w 50"/>
                  <a:gd name="T69" fmla="*/ 6 h 55"/>
                  <a:gd name="T70" fmla="*/ 12 w 50"/>
                  <a:gd name="T71" fmla="*/ 10 h 55"/>
                  <a:gd name="T72" fmla="*/ 10 w 50"/>
                  <a:gd name="T73" fmla="*/ 18 h 55"/>
                  <a:gd name="T74" fmla="*/ 9 w 50"/>
                  <a:gd name="T75" fmla="*/ 27 h 55"/>
                  <a:gd name="T76" fmla="*/ 10 w 50"/>
                  <a:gd name="T77" fmla="*/ 37 h 55"/>
                  <a:gd name="T78" fmla="*/ 12 w 50"/>
                  <a:gd name="T79" fmla="*/ 45 h 55"/>
                  <a:gd name="T80" fmla="*/ 15 w 50"/>
                  <a:gd name="T81" fmla="*/ 47 h 55"/>
                  <a:gd name="T82" fmla="*/ 18 w 50"/>
                  <a:gd name="T83" fmla="*/ 49 h 55"/>
                  <a:gd name="T84" fmla="*/ 25 w 50"/>
                  <a:gd name="T85" fmla="*/ 52 h 55"/>
                  <a:gd name="T86" fmla="*/ 28 w 50"/>
                  <a:gd name="T87" fmla="*/ 50 h 55"/>
                  <a:gd name="T88" fmla="*/ 32 w 50"/>
                  <a:gd name="T89" fmla="*/ 49 h 55"/>
                  <a:gd name="T90" fmla="*/ 36 w 50"/>
                  <a:gd name="T91" fmla="*/ 4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0" h="55">
                    <a:moveTo>
                      <a:pt x="42" y="8"/>
                    </a:moveTo>
                    <a:lnTo>
                      <a:pt x="42" y="8"/>
                    </a:lnTo>
                    <a:lnTo>
                      <a:pt x="46" y="11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9" y="22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49" y="33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6" y="44"/>
                    </a:lnTo>
                    <a:lnTo>
                      <a:pt x="42" y="47"/>
                    </a:lnTo>
                    <a:lnTo>
                      <a:pt x="42" y="47"/>
                    </a:lnTo>
                    <a:lnTo>
                      <a:pt x="39" y="50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0" y="54"/>
                    </a:lnTo>
                    <a:lnTo>
                      <a:pt x="25" y="55"/>
                    </a:lnTo>
                    <a:lnTo>
                      <a:pt x="25" y="55"/>
                    </a:lnTo>
                    <a:lnTo>
                      <a:pt x="19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1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30" y="1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9" y="5"/>
                    </a:lnTo>
                    <a:lnTo>
                      <a:pt x="42" y="8"/>
                    </a:lnTo>
                    <a:lnTo>
                      <a:pt x="42" y="8"/>
                    </a:lnTo>
                    <a:close/>
                    <a:moveTo>
                      <a:pt x="36" y="45"/>
                    </a:moveTo>
                    <a:lnTo>
                      <a:pt x="36" y="45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4" y="7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0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0" y="37"/>
                    </a:lnTo>
                    <a:lnTo>
                      <a:pt x="10" y="37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5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0" y="50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8" y="50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7"/>
                    </a:lnTo>
                    <a:lnTo>
                      <a:pt x="36" y="45"/>
                    </a:lnTo>
                    <a:lnTo>
                      <a:pt x="36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2"/>
              <p:cNvSpPr>
                <a:spLocks/>
              </p:cNvSpPr>
              <p:nvPr/>
            </p:nvSpPr>
            <p:spPr bwMode="auto">
              <a:xfrm>
                <a:off x="9797350" y="5272954"/>
                <a:ext cx="25645" cy="34195"/>
              </a:xfrm>
              <a:custGeom>
                <a:avLst/>
                <a:gdLst>
                  <a:gd name="T0" fmla="*/ 23 w 44"/>
                  <a:gd name="T1" fmla="*/ 55 h 55"/>
                  <a:gd name="T2" fmla="*/ 14 w 44"/>
                  <a:gd name="T3" fmla="*/ 53 h 55"/>
                  <a:gd name="T4" fmla="*/ 10 w 44"/>
                  <a:gd name="T5" fmla="*/ 50 h 55"/>
                  <a:gd name="T6" fmla="*/ 7 w 44"/>
                  <a:gd name="T7" fmla="*/ 47 h 55"/>
                  <a:gd name="T8" fmla="*/ 1 w 44"/>
                  <a:gd name="T9" fmla="*/ 39 h 55"/>
                  <a:gd name="T10" fmla="*/ 0 w 44"/>
                  <a:gd name="T11" fmla="*/ 34 h 55"/>
                  <a:gd name="T12" fmla="*/ 0 w 44"/>
                  <a:gd name="T13" fmla="*/ 27 h 55"/>
                  <a:gd name="T14" fmla="*/ 1 w 44"/>
                  <a:gd name="T15" fmla="*/ 17 h 55"/>
                  <a:gd name="T16" fmla="*/ 4 w 44"/>
                  <a:gd name="T17" fmla="*/ 11 h 55"/>
                  <a:gd name="T18" fmla="*/ 7 w 44"/>
                  <a:gd name="T19" fmla="*/ 8 h 55"/>
                  <a:gd name="T20" fmla="*/ 15 w 44"/>
                  <a:gd name="T21" fmla="*/ 2 h 55"/>
                  <a:gd name="T22" fmla="*/ 20 w 44"/>
                  <a:gd name="T23" fmla="*/ 1 h 55"/>
                  <a:gd name="T24" fmla="*/ 24 w 44"/>
                  <a:gd name="T25" fmla="*/ 0 h 55"/>
                  <a:gd name="T26" fmla="*/ 31 w 44"/>
                  <a:gd name="T27" fmla="*/ 1 h 55"/>
                  <a:gd name="T28" fmla="*/ 39 w 44"/>
                  <a:gd name="T29" fmla="*/ 1 h 55"/>
                  <a:gd name="T30" fmla="*/ 41 w 44"/>
                  <a:gd name="T31" fmla="*/ 19 h 55"/>
                  <a:gd name="T32" fmla="*/ 39 w 44"/>
                  <a:gd name="T33" fmla="*/ 19 h 55"/>
                  <a:gd name="T34" fmla="*/ 37 w 44"/>
                  <a:gd name="T35" fmla="*/ 14 h 55"/>
                  <a:gd name="T36" fmla="*/ 35 w 44"/>
                  <a:gd name="T37" fmla="*/ 9 h 55"/>
                  <a:gd name="T38" fmla="*/ 30 w 44"/>
                  <a:gd name="T39" fmla="*/ 5 h 55"/>
                  <a:gd name="T40" fmla="*/ 24 w 44"/>
                  <a:gd name="T41" fmla="*/ 3 h 55"/>
                  <a:gd name="T42" fmla="*/ 21 w 44"/>
                  <a:gd name="T43" fmla="*/ 3 h 55"/>
                  <a:gd name="T44" fmla="*/ 18 w 44"/>
                  <a:gd name="T45" fmla="*/ 5 h 55"/>
                  <a:gd name="T46" fmla="*/ 13 w 44"/>
                  <a:gd name="T47" fmla="*/ 9 h 55"/>
                  <a:gd name="T48" fmla="*/ 10 w 44"/>
                  <a:gd name="T49" fmla="*/ 13 h 55"/>
                  <a:gd name="T50" fmla="*/ 9 w 44"/>
                  <a:gd name="T51" fmla="*/ 17 h 55"/>
                  <a:gd name="T52" fmla="*/ 8 w 44"/>
                  <a:gd name="T53" fmla="*/ 27 h 55"/>
                  <a:gd name="T54" fmla="*/ 9 w 44"/>
                  <a:gd name="T55" fmla="*/ 37 h 55"/>
                  <a:gd name="T56" fmla="*/ 13 w 44"/>
                  <a:gd name="T57" fmla="*/ 44 h 55"/>
                  <a:gd name="T58" fmla="*/ 16 w 44"/>
                  <a:gd name="T59" fmla="*/ 47 h 55"/>
                  <a:gd name="T60" fmla="*/ 18 w 44"/>
                  <a:gd name="T61" fmla="*/ 49 h 55"/>
                  <a:gd name="T62" fmla="*/ 25 w 44"/>
                  <a:gd name="T63" fmla="*/ 50 h 55"/>
                  <a:gd name="T64" fmla="*/ 31 w 44"/>
                  <a:gd name="T65" fmla="*/ 49 h 55"/>
                  <a:gd name="T66" fmla="*/ 36 w 44"/>
                  <a:gd name="T67" fmla="*/ 47 h 55"/>
                  <a:gd name="T68" fmla="*/ 39 w 44"/>
                  <a:gd name="T69" fmla="*/ 44 h 55"/>
                  <a:gd name="T70" fmla="*/ 41 w 44"/>
                  <a:gd name="T71" fmla="*/ 39 h 55"/>
                  <a:gd name="T72" fmla="*/ 44 w 44"/>
                  <a:gd name="T73" fmla="*/ 40 h 55"/>
                  <a:gd name="T74" fmla="*/ 36 w 44"/>
                  <a:gd name="T75" fmla="*/ 52 h 55"/>
                  <a:gd name="T76" fmla="*/ 30 w 44"/>
                  <a:gd name="T77" fmla="*/ 54 h 55"/>
                  <a:gd name="T78" fmla="*/ 23 w 44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4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8" y="54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0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4" y="44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37" y="3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1" y="19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13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12" y="40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6" y="47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31" y="49"/>
                    </a:lnTo>
                    <a:lnTo>
                      <a:pt x="31" y="49"/>
                    </a:lnTo>
                    <a:lnTo>
                      <a:pt x="36" y="47"/>
                    </a:lnTo>
                    <a:lnTo>
                      <a:pt x="36" y="47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41" y="39"/>
                    </a:lnTo>
                    <a:lnTo>
                      <a:pt x="44" y="40"/>
                    </a:lnTo>
                    <a:lnTo>
                      <a:pt x="44" y="40"/>
                    </a:lnTo>
                    <a:lnTo>
                      <a:pt x="40" y="47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0" y="54"/>
                    </a:lnTo>
                    <a:lnTo>
                      <a:pt x="23" y="55"/>
                    </a:lnTo>
                    <a:lnTo>
                      <a:pt x="23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3"/>
              <p:cNvSpPr>
                <a:spLocks/>
              </p:cNvSpPr>
              <p:nvPr/>
            </p:nvSpPr>
            <p:spPr bwMode="auto">
              <a:xfrm>
                <a:off x="9841314" y="5272954"/>
                <a:ext cx="28088" cy="34195"/>
              </a:xfrm>
              <a:custGeom>
                <a:avLst/>
                <a:gdLst>
                  <a:gd name="T0" fmla="*/ 24 w 45"/>
                  <a:gd name="T1" fmla="*/ 55 h 55"/>
                  <a:gd name="T2" fmla="*/ 15 w 45"/>
                  <a:gd name="T3" fmla="*/ 53 h 55"/>
                  <a:gd name="T4" fmla="*/ 12 w 45"/>
                  <a:gd name="T5" fmla="*/ 50 h 55"/>
                  <a:gd name="T6" fmla="*/ 8 w 45"/>
                  <a:gd name="T7" fmla="*/ 47 h 55"/>
                  <a:gd name="T8" fmla="*/ 3 w 45"/>
                  <a:gd name="T9" fmla="*/ 39 h 55"/>
                  <a:gd name="T10" fmla="*/ 2 w 45"/>
                  <a:gd name="T11" fmla="*/ 34 h 55"/>
                  <a:gd name="T12" fmla="*/ 0 w 45"/>
                  <a:gd name="T13" fmla="*/ 27 h 55"/>
                  <a:gd name="T14" fmla="*/ 3 w 45"/>
                  <a:gd name="T15" fmla="*/ 17 h 55"/>
                  <a:gd name="T16" fmla="*/ 5 w 45"/>
                  <a:gd name="T17" fmla="*/ 11 h 55"/>
                  <a:gd name="T18" fmla="*/ 8 w 45"/>
                  <a:gd name="T19" fmla="*/ 8 h 55"/>
                  <a:gd name="T20" fmla="*/ 15 w 45"/>
                  <a:gd name="T21" fmla="*/ 2 h 55"/>
                  <a:gd name="T22" fmla="*/ 21 w 45"/>
                  <a:gd name="T23" fmla="*/ 1 h 55"/>
                  <a:gd name="T24" fmla="*/ 26 w 45"/>
                  <a:gd name="T25" fmla="*/ 0 h 55"/>
                  <a:gd name="T26" fmla="*/ 33 w 45"/>
                  <a:gd name="T27" fmla="*/ 1 h 55"/>
                  <a:gd name="T28" fmla="*/ 39 w 45"/>
                  <a:gd name="T29" fmla="*/ 1 h 55"/>
                  <a:gd name="T30" fmla="*/ 43 w 45"/>
                  <a:gd name="T31" fmla="*/ 19 h 55"/>
                  <a:gd name="T32" fmla="*/ 41 w 45"/>
                  <a:gd name="T33" fmla="*/ 19 h 55"/>
                  <a:gd name="T34" fmla="*/ 38 w 45"/>
                  <a:gd name="T35" fmla="*/ 14 h 55"/>
                  <a:gd name="T36" fmla="*/ 36 w 45"/>
                  <a:gd name="T37" fmla="*/ 9 h 55"/>
                  <a:gd name="T38" fmla="*/ 31 w 45"/>
                  <a:gd name="T39" fmla="*/ 5 h 55"/>
                  <a:gd name="T40" fmla="*/ 26 w 45"/>
                  <a:gd name="T41" fmla="*/ 3 h 55"/>
                  <a:gd name="T42" fmla="*/ 22 w 45"/>
                  <a:gd name="T43" fmla="*/ 3 h 55"/>
                  <a:gd name="T44" fmla="*/ 20 w 45"/>
                  <a:gd name="T45" fmla="*/ 5 h 55"/>
                  <a:gd name="T46" fmla="*/ 14 w 45"/>
                  <a:gd name="T47" fmla="*/ 9 h 55"/>
                  <a:gd name="T48" fmla="*/ 12 w 45"/>
                  <a:gd name="T49" fmla="*/ 13 h 55"/>
                  <a:gd name="T50" fmla="*/ 11 w 45"/>
                  <a:gd name="T51" fmla="*/ 17 h 55"/>
                  <a:gd name="T52" fmla="*/ 10 w 45"/>
                  <a:gd name="T53" fmla="*/ 27 h 55"/>
                  <a:gd name="T54" fmla="*/ 11 w 45"/>
                  <a:gd name="T55" fmla="*/ 37 h 55"/>
                  <a:gd name="T56" fmla="*/ 12 w 45"/>
                  <a:gd name="T57" fmla="*/ 40 h 55"/>
                  <a:gd name="T58" fmla="*/ 14 w 45"/>
                  <a:gd name="T59" fmla="*/ 44 h 55"/>
                  <a:gd name="T60" fmla="*/ 20 w 45"/>
                  <a:gd name="T61" fmla="*/ 49 h 55"/>
                  <a:gd name="T62" fmla="*/ 23 w 45"/>
                  <a:gd name="T63" fmla="*/ 50 h 55"/>
                  <a:gd name="T64" fmla="*/ 27 w 45"/>
                  <a:gd name="T65" fmla="*/ 50 h 55"/>
                  <a:gd name="T66" fmla="*/ 33 w 45"/>
                  <a:gd name="T67" fmla="*/ 49 h 55"/>
                  <a:gd name="T68" fmla="*/ 37 w 45"/>
                  <a:gd name="T69" fmla="*/ 47 h 55"/>
                  <a:gd name="T70" fmla="*/ 41 w 45"/>
                  <a:gd name="T71" fmla="*/ 44 h 55"/>
                  <a:gd name="T72" fmla="*/ 45 w 45"/>
                  <a:gd name="T73" fmla="*/ 40 h 55"/>
                  <a:gd name="T74" fmla="*/ 42 w 45"/>
                  <a:gd name="T75" fmla="*/ 47 h 55"/>
                  <a:gd name="T76" fmla="*/ 37 w 45"/>
                  <a:gd name="T77" fmla="*/ 52 h 55"/>
                  <a:gd name="T78" fmla="*/ 24 w 45"/>
                  <a:gd name="T7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55">
                    <a:moveTo>
                      <a:pt x="24" y="55"/>
                    </a:moveTo>
                    <a:lnTo>
                      <a:pt x="24" y="55"/>
                    </a:lnTo>
                    <a:lnTo>
                      <a:pt x="20" y="54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2" y="50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5" y="44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1" y="1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3" y="1"/>
                    </a:lnTo>
                    <a:lnTo>
                      <a:pt x="33" y="1"/>
                    </a:lnTo>
                    <a:lnTo>
                      <a:pt x="38" y="3"/>
                    </a:lnTo>
                    <a:lnTo>
                      <a:pt x="39" y="1"/>
                    </a:lnTo>
                    <a:lnTo>
                      <a:pt x="43" y="1"/>
                    </a:lnTo>
                    <a:lnTo>
                      <a:pt x="43" y="19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8" y="14"/>
                    </a:lnTo>
                    <a:lnTo>
                      <a:pt x="38" y="14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1" y="5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2" y="13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32"/>
                    </a:lnTo>
                    <a:lnTo>
                      <a:pt x="11" y="37"/>
                    </a:lnTo>
                    <a:lnTo>
                      <a:pt x="11" y="37"/>
                    </a:lnTo>
                    <a:lnTo>
                      <a:pt x="12" y="4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6" y="47"/>
                    </a:lnTo>
                    <a:lnTo>
                      <a:pt x="20" y="49"/>
                    </a:lnTo>
                    <a:lnTo>
                      <a:pt x="20" y="49"/>
                    </a:lnTo>
                    <a:lnTo>
                      <a:pt x="23" y="50"/>
                    </a:lnTo>
                    <a:lnTo>
                      <a:pt x="27" y="50"/>
                    </a:lnTo>
                    <a:lnTo>
                      <a:pt x="27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4"/>
                    </a:lnTo>
                    <a:lnTo>
                      <a:pt x="41" y="44"/>
                    </a:lnTo>
                    <a:lnTo>
                      <a:pt x="43" y="39"/>
                    </a:lnTo>
                    <a:lnTo>
                      <a:pt x="45" y="40"/>
                    </a:lnTo>
                    <a:lnTo>
                      <a:pt x="45" y="40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31" y="54"/>
                    </a:lnTo>
                    <a:lnTo>
                      <a:pt x="24" y="55"/>
                    </a:lnTo>
                    <a:lnTo>
                      <a:pt x="24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4"/>
              <p:cNvSpPr>
                <a:spLocks/>
              </p:cNvSpPr>
              <p:nvPr/>
            </p:nvSpPr>
            <p:spPr bwMode="auto">
              <a:xfrm>
                <a:off x="9887721" y="5274176"/>
                <a:ext cx="32973" cy="31752"/>
              </a:xfrm>
              <a:custGeom>
                <a:avLst/>
                <a:gdLst>
                  <a:gd name="T0" fmla="*/ 32 w 54"/>
                  <a:gd name="T1" fmla="*/ 53 h 53"/>
                  <a:gd name="T2" fmla="*/ 32 w 54"/>
                  <a:gd name="T3" fmla="*/ 49 h 53"/>
                  <a:gd name="T4" fmla="*/ 34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39 w 54"/>
                  <a:gd name="T11" fmla="*/ 13 h 53"/>
                  <a:gd name="T12" fmla="*/ 14 w 54"/>
                  <a:gd name="T13" fmla="*/ 45 h 53"/>
                  <a:gd name="T14" fmla="*/ 15 w 54"/>
                  <a:gd name="T15" fmla="*/ 47 h 53"/>
                  <a:gd name="T16" fmla="*/ 16 w 54"/>
                  <a:gd name="T17" fmla="*/ 48 h 53"/>
                  <a:gd name="T18" fmla="*/ 18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6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8 w 54"/>
                  <a:gd name="T47" fmla="*/ 4 h 53"/>
                  <a:gd name="T48" fmla="*/ 16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39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4 w 54"/>
                  <a:gd name="T61" fmla="*/ 4 h 53"/>
                  <a:gd name="T62" fmla="*/ 32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7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7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2" y="53"/>
                    </a:lnTo>
                    <a:lnTo>
                      <a:pt x="32" y="49"/>
                    </a:lnTo>
                    <a:lnTo>
                      <a:pt x="32" y="49"/>
                    </a:lnTo>
                    <a:lnTo>
                      <a:pt x="34" y="49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39" y="13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8" y="49"/>
                    </a:lnTo>
                    <a:lnTo>
                      <a:pt x="18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5"/>
              <p:cNvSpPr>
                <a:spLocks/>
              </p:cNvSpPr>
              <p:nvPr/>
            </p:nvSpPr>
            <p:spPr bwMode="auto">
              <a:xfrm>
                <a:off x="9941456" y="5274176"/>
                <a:ext cx="31752" cy="31752"/>
              </a:xfrm>
              <a:custGeom>
                <a:avLst/>
                <a:gdLst>
                  <a:gd name="T0" fmla="*/ 33 w 54"/>
                  <a:gd name="T1" fmla="*/ 53 h 53"/>
                  <a:gd name="T2" fmla="*/ 33 w 54"/>
                  <a:gd name="T3" fmla="*/ 49 h 53"/>
                  <a:gd name="T4" fmla="*/ 36 w 54"/>
                  <a:gd name="T5" fmla="*/ 49 h 53"/>
                  <a:gd name="T6" fmla="*/ 38 w 54"/>
                  <a:gd name="T7" fmla="*/ 49 h 53"/>
                  <a:gd name="T8" fmla="*/ 39 w 54"/>
                  <a:gd name="T9" fmla="*/ 48 h 53"/>
                  <a:gd name="T10" fmla="*/ 40 w 54"/>
                  <a:gd name="T11" fmla="*/ 13 h 53"/>
                  <a:gd name="T12" fmla="*/ 15 w 54"/>
                  <a:gd name="T13" fmla="*/ 45 h 53"/>
                  <a:gd name="T14" fmla="*/ 15 w 54"/>
                  <a:gd name="T15" fmla="*/ 47 h 53"/>
                  <a:gd name="T16" fmla="*/ 17 w 54"/>
                  <a:gd name="T17" fmla="*/ 48 h 53"/>
                  <a:gd name="T18" fmla="*/ 19 w 54"/>
                  <a:gd name="T19" fmla="*/ 49 h 53"/>
                  <a:gd name="T20" fmla="*/ 22 w 54"/>
                  <a:gd name="T21" fmla="*/ 49 h 53"/>
                  <a:gd name="T22" fmla="*/ 0 w 54"/>
                  <a:gd name="T23" fmla="*/ 53 h 53"/>
                  <a:gd name="T24" fmla="*/ 0 w 54"/>
                  <a:gd name="T25" fmla="*/ 49 h 53"/>
                  <a:gd name="T26" fmla="*/ 2 w 54"/>
                  <a:gd name="T27" fmla="*/ 49 h 53"/>
                  <a:gd name="T28" fmla="*/ 5 w 54"/>
                  <a:gd name="T29" fmla="*/ 49 h 53"/>
                  <a:gd name="T30" fmla="*/ 7 w 54"/>
                  <a:gd name="T31" fmla="*/ 48 h 53"/>
                  <a:gd name="T32" fmla="*/ 7 w 54"/>
                  <a:gd name="T33" fmla="*/ 8 h 53"/>
                  <a:gd name="T34" fmla="*/ 7 w 54"/>
                  <a:gd name="T35" fmla="*/ 6 h 53"/>
                  <a:gd name="T36" fmla="*/ 5 w 54"/>
                  <a:gd name="T37" fmla="*/ 5 h 53"/>
                  <a:gd name="T38" fmla="*/ 2 w 54"/>
                  <a:gd name="T39" fmla="*/ 4 h 53"/>
                  <a:gd name="T40" fmla="*/ 0 w 54"/>
                  <a:gd name="T41" fmla="*/ 4 h 53"/>
                  <a:gd name="T42" fmla="*/ 22 w 54"/>
                  <a:gd name="T43" fmla="*/ 0 h 53"/>
                  <a:gd name="T44" fmla="*/ 22 w 54"/>
                  <a:gd name="T45" fmla="*/ 4 h 53"/>
                  <a:gd name="T46" fmla="*/ 19 w 54"/>
                  <a:gd name="T47" fmla="*/ 4 h 53"/>
                  <a:gd name="T48" fmla="*/ 17 w 54"/>
                  <a:gd name="T49" fmla="*/ 4 h 53"/>
                  <a:gd name="T50" fmla="*/ 15 w 54"/>
                  <a:gd name="T51" fmla="*/ 6 h 53"/>
                  <a:gd name="T52" fmla="*/ 15 w 54"/>
                  <a:gd name="T53" fmla="*/ 39 h 53"/>
                  <a:gd name="T54" fmla="*/ 40 w 54"/>
                  <a:gd name="T55" fmla="*/ 8 h 53"/>
                  <a:gd name="T56" fmla="*/ 39 w 54"/>
                  <a:gd name="T57" fmla="*/ 6 h 53"/>
                  <a:gd name="T58" fmla="*/ 38 w 54"/>
                  <a:gd name="T59" fmla="*/ 5 h 53"/>
                  <a:gd name="T60" fmla="*/ 36 w 54"/>
                  <a:gd name="T61" fmla="*/ 4 h 53"/>
                  <a:gd name="T62" fmla="*/ 33 w 54"/>
                  <a:gd name="T63" fmla="*/ 0 h 53"/>
                  <a:gd name="T64" fmla="*/ 54 w 54"/>
                  <a:gd name="T65" fmla="*/ 4 h 53"/>
                  <a:gd name="T66" fmla="*/ 52 w 54"/>
                  <a:gd name="T67" fmla="*/ 4 h 53"/>
                  <a:gd name="T68" fmla="*/ 49 w 54"/>
                  <a:gd name="T69" fmla="*/ 4 h 53"/>
                  <a:gd name="T70" fmla="*/ 48 w 54"/>
                  <a:gd name="T71" fmla="*/ 6 h 53"/>
                  <a:gd name="T72" fmla="*/ 47 w 54"/>
                  <a:gd name="T73" fmla="*/ 8 h 53"/>
                  <a:gd name="T74" fmla="*/ 47 w 54"/>
                  <a:gd name="T75" fmla="*/ 45 h 53"/>
                  <a:gd name="T76" fmla="*/ 48 w 54"/>
                  <a:gd name="T77" fmla="*/ 47 h 53"/>
                  <a:gd name="T78" fmla="*/ 49 w 54"/>
                  <a:gd name="T79" fmla="*/ 48 h 53"/>
                  <a:gd name="T80" fmla="*/ 52 w 54"/>
                  <a:gd name="T81" fmla="*/ 49 h 53"/>
                  <a:gd name="T82" fmla="*/ 54 w 54"/>
                  <a:gd name="T8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4" h="53">
                    <a:moveTo>
                      <a:pt x="54" y="53"/>
                    </a:moveTo>
                    <a:lnTo>
                      <a:pt x="33" y="53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40" y="46"/>
                    </a:lnTo>
                    <a:lnTo>
                      <a:pt x="40" y="13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5"/>
                    </a:lnTo>
                    <a:lnTo>
                      <a:pt x="15" y="47"/>
                    </a:lnTo>
                    <a:lnTo>
                      <a:pt x="15" y="47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19" y="49"/>
                    </a:lnTo>
                    <a:lnTo>
                      <a:pt x="22" y="49"/>
                    </a:lnTo>
                    <a:lnTo>
                      <a:pt x="22" y="5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39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6"/>
                    </a:lnTo>
                    <a:lnTo>
                      <a:pt x="39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7" y="8"/>
                    </a:lnTo>
                    <a:lnTo>
                      <a:pt x="47" y="45"/>
                    </a:lnTo>
                    <a:lnTo>
                      <a:pt x="47" y="45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52" y="49"/>
                    </a:lnTo>
                    <a:lnTo>
                      <a:pt x="52" y="49"/>
                    </a:lnTo>
                    <a:lnTo>
                      <a:pt x="54" y="49"/>
                    </a:lnTo>
                    <a:lnTo>
                      <a:pt x="54" y="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7" name="Rectangle 384"/>
          <p:cNvSpPr/>
          <p:nvPr/>
        </p:nvSpPr>
        <p:spPr>
          <a:xfrm>
            <a:off x="0" y="476672"/>
            <a:ext cx="8893968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251520" y="548681"/>
            <a:ext cx="8568952" cy="7309693"/>
          </a:xfrm>
          <a:prstGeom prst="rect">
            <a:avLst/>
          </a:prstGeom>
          <a:noFill/>
        </p:spPr>
        <p:txBody>
          <a:bodyPr wrap="square" numCol="5" rtlCol="0">
            <a:spAutoFit/>
          </a:bodyPr>
          <a:lstStyle/>
          <a:p>
            <a:r>
              <a:rPr lang="ru-RU" sz="700" dirty="0" smtClean="0"/>
              <a:t>1 ОАО "Авиакомпания Сибирь"</a:t>
            </a:r>
          </a:p>
          <a:p>
            <a:r>
              <a:rPr lang="ru-RU" sz="700" dirty="0" smtClean="0"/>
              <a:t>2 ОАО "Авиакомпания "Уральские авиалинии"</a:t>
            </a:r>
          </a:p>
          <a:p>
            <a:r>
              <a:rPr lang="ru-RU" sz="700" dirty="0" smtClean="0"/>
              <a:t>3 ОАО "Авиакомпания "</a:t>
            </a:r>
            <a:r>
              <a:rPr lang="ru-RU" sz="700" dirty="0" err="1" smtClean="0"/>
              <a:t>ЮТэйр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 ОАО "АвтоВАЗ"</a:t>
            </a:r>
          </a:p>
          <a:p>
            <a:r>
              <a:rPr lang="ru-RU" sz="700" dirty="0" smtClean="0"/>
              <a:t>5 ООО "ГК "</a:t>
            </a:r>
            <a:r>
              <a:rPr lang="ru-RU" sz="700" dirty="0" err="1" smtClean="0"/>
              <a:t>Агро-Белогорье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 ЗАО фирма "Агрокомплекс"</a:t>
            </a:r>
          </a:p>
          <a:p>
            <a:r>
              <a:rPr lang="ru-RU" sz="700" dirty="0" smtClean="0"/>
              <a:t>7 ОАО "</a:t>
            </a:r>
            <a:r>
              <a:rPr lang="ru-RU" sz="700" dirty="0" err="1" smtClean="0"/>
              <a:t>Акконд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 ОАО "</a:t>
            </a:r>
            <a:r>
              <a:rPr lang="ru-RU" sz="700" dirty="0" err="1" smtClean="0"/>
              <a:t>Акрон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 ОАО "Концерн ПВО "Алмаз-Антей"</a:t>
            </a:r>
          </a:p>
          <a:p>
            <a:r>
              <a:rPr lang="ru-RU" sz="700" dirty="0" smtClean="0"/>
              <a:t>10 ОАО "</a:t>
            </a:r>
            <a:r>
              <a:rPr lang="ru-RU" sz="700" dirty="0" err="1" smtClean="0"/>
              <a:t>Алроса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 ОАО "</a:t>
            </a:r>
            <a:r>
              <a:rPr lang="ru-RU" sz="700" dirty="0" err="1" smtClean="0"/>
              <a:t>Алтайвагонзавод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12 ОАО "Архангельский ЦБК"</a:t>
            </a:r>
          </a:p>
          <a:p>
            <a:r>
              <a:rPr lang="ru-RU" sz="700" dirty="0" smtClean="0"/>
              <a:t>13 ОАО "Аэрофлот - российские авиалинии"</a:t>
            </a:r>
          </a:p>
          <a:p>
            <a:r>
              <a:rPr lang="ru-RU" sz="700" dirty="0" smtClean="0"/>
              <a:t>14 ОАО "Башкирская химия"</a:t>
            </a:r>
          </a:p>
          <a:p>
            <a:r>
              <a:rPr lang="ru-RU" sz="700" dirty="0" smtClean="0"/>
              <a:t>15 ОАО "АНК "</a:t>
            </a:r>
            <a:r>
              <a:rPr lang="ru-RU" sz="700" dirty="0" err="1" smtClean="0"/>
              <a:t>Башнефть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 ОАО "Биосинтез"</a:t>
            </a:r>
          </a:p>
          <a:p>
            <a:r>
              <a:rPr lang="ru-RU" sz="700" dirty="0" smtClean="0"/>
              <a:t>17 АО "БТК групп"</a:t>
            </a:r>
          </a:p>
          <a:p>
            <a:r>
              <a:rPr lang="ru-RU" sz="700" dirty="0" smtClean="0"/>
              <a:t>18 ОАО "Великолукский мясокомбинат"</a:t>
            </a:r>
          </a:p>
          <a:p>
            <a:r>
              <a:rPr lang="ru-RU" sz="700" dirty="0" smtClean="0"/>
              <a:t>19 ОАО "</a:t>
            </a:r>
            <a:r>
              <a:rPr lang="ru-RU" sz="700" dirty="0" err="1" smtClean="0"/>
              <a:t>Вимм-Билль-Данн</a:t>
            </a:r>
            <a:r>
              <a:rPr lang="ru-RU" sz="700" dirty="0" smtClean="0"/>
              <a:t> Продукты Питания"</a:t>
            </a:r>
          </a:p>
          <a:p>
            <a:r>
              <a:rPr lang="ru-RU" sz="700" dirty="0" smtClean="0"/>
              <a:t>20 ОАО "</a:t>
            </a:r>
            <a:r>
              <a:rPr lang="ru-RU" sz="700" dirty="0" err="1" smtClean="0"/>
              <a:t>Волгограднефтемаш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21 ОАО "Газпром"</a:t>
            </a:r>
          </a:p>
          <a:p>
            <a:r>
              <a:rPr lang="ru-RU" sz="700" dirty="0" smtClean="0"/>
              <a:t>22 ОАО "</a:t>
            </a:r>
            <a:r>
              <a:rPr lang="ru-RU" sz="700" dirty="0" err="1" smtClean="0"/>
              <a:t>ГалоПолимер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23 ЗАО "ГЕОТЕК Холдинг"</a:t>
            </a:r>
          </a:p>
          <a:p>
            <a:r>
              <a:rPr lang="ru-RU" sz="700" dirty="0" smtClean="0"/>
              <a:t>24 ФГУП "Государственный космический научно-производственный центр</a:t>
            </a:r>
          </a:p>
          <a:p>
            <a:r>
              <a:rPr lang="ru-RU" sz="700" dirty="0" smtClean="0"/>
              <a:t>им. М.В. Хруничева"</a:t>
            </a:r>
          </a:p>
          <a:p>
            <a:r>
              <a:rPr lang="ru-RU" sz="700" dirty="0" smtClean="0"/>
              <a:t>25 ОАО "Концерн "Гранит-Электрон"</a:t>
            </a:r>
          </a:p>
          <a:p>
            <a:r>
              <a:rPr lang="ru-RU" sz="700" dirty="0" smtClean="0"/>
              <a:t>26 ОАО "Группа ГМС"</a:t>
            </a:r>
          </a:p>
          <a:p>
            <a:r>
              <a:rPr lang="ru-RU" sz="700" dirty="0" smtClean="0"/>
              <a:t>27 ФГУП "</a:t>
            </a:r>
            <a:r>
              <a:rPr lang="ru-RU" sz="700" dirty="0" err="1" smtClean="0"/>
              <a:t>Гознак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28 ОАО "</a:t>
            </a:r>
            <a:r>
              <a:rPr lang="ru-RU" sz="700" dirty="0" err="1" smtClean="0"/>
              <a:t>Дальлеспром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29 ООО "</a:t>
            </a:r>
            <a:r>
              <a:rPr lang="ru-RU" sz="700" dirty="0" err="1" smtClean="0"/>
              <a:t>Данон-Индустрия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30 ООО "Группа компаний "Доминант"</a:t>
            </a:r>
          </a:p>
          <a:p>
            <a:r>
              <a:rPr lang="ru-RU" sz="700" dirty="0" smtClean="0"/>
              <a:t>31 ОАО "Завод им. В.А. Дегтярева"</a:t>
            </a:r>
          </a:p>
          <a:p>
            <a:r>
              <a:rPr lang="ru-RU" sz="700" dirty="0" smtClean="0"/>
              <a:t>32 ОАО "</a:t>
            </a:r>
            <a:r>
              <a:rPr lang="ru-RU" sz="700" dirty="0" err="1" smtClean="0"/>
              <a:t>Зарубежнефть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33 ООО "</a:t>
            </a:r>
            <a:r>
              <a:rPr lang="ru-RU" sz="700" dirty="0" err="1" smtClean="0"/>
              <a:t>Евраз</a:t>
            </a:r>
            <a:r>
              <a:rPr lang="ru-RU" sz="700" dirty="0" smtClean="0"/>
              <a:t> Холдинг"</a:t>
            </a:r>
          </a:p>
          <a:p>
            <a:r>
              <a:rPr lang="ru-RU" sz="700" dirty="0" smtClean="0"/>
              <a:t>34 ЗАО "Евроцемент групп"</a:t>
            </a:r>
          </a:p>
          <a:p>
            <a:r>
              <a:rPr lang="ru-RU" sz="700" dirty="0" smtClean="0"/>
              <a:t>35 ОАО "УК ЕПК"</a:t>
            </a:r>
          </a:p>
          <a:p>
            <a:r>
              <a:rPr lang="ru-RU" sz="700" dirty="0" smtClean="0"/>
              <a:t>36 ОАО "Минерально-химическая компания "</a:t>
            </a:r>
            <a:r>
              <a:rPr lang="ru-RU" sz="700" dirty="0" err="1" smtClean="0"/>
              <a:t>Еврохим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37 ОАО "Группа "Илим"</a:t>
            </a:r>
          </a:p>
          <a:p>
            <a:r>
              <a:rPr lang="ru-RU" sz="700" dirty="0" smtClean="0"/>
              <a:t>38 ООО "</a:t>
            </a:r>
            <a:r>
              <a:rPr lang="ru-RU" sz="700" dirty="0" err="1" smtClean="0"/>
              <a:t>Интегра</a:t>
            </a:r>
            <a:r>
              <a:rPr lang="ru-RU" sz="700" dirty="0" smtClean="0"/>
              <a:t> Менеджмент"</a:t>
            </a:r>
          </a:p>
          <a:p>
            <a:r>
              <a:rPr lang="ru-RU" sz="700" dirty="0" smtClean="0"/>
              <a:t>39 ЗАО "</a:t>
            </a:r>
            <a:r>
              <a:rPr lang="ru-RU" sz="700" dirty="0" err="1" smtClean="0"/>
              <a:t>Интернешнл</a:t>
            </a:r>
            <a:r>
              <a:rPr lang="ru-RU" sz="700" dirty="0" smtClean="0"/>
              <a:t> </a:t>
            </a:r>
            <a:r>
              <a:rPr lang="ru-RU" sz="700" dirty="0" err="1" smtClean="0"/>
              <a:t>Пейпер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40 ОАО "КамАЗ"</a:t>
            </a:r>
          </a:p>
          <a:p>
            <a:r>
              <a:rPr lang="ru-RU" sz="700" dirty="0" smtClean="0"/>
              <a:t>41 ОАО "Каменск-Уральский металлургический завод"</a:t>
            </a:r>
          </a:p>
          <a:p>
            <a:r>
              <a:rPr lang="ru-RU" sz="700" dirty="0" smtClean="0"/>
              <a:t>42 ОАО "Кондопога"</a:t>
            </a:r>
          </a:p>
          <a:p>
            <a:r>
              <a:rPr lang="ru-RU" sz="700" dirty="0" smtClean="0"/>
              <a:t>43 ОАО "Угольная компания "</a:t>
            </a:r>
            <a:r>
              <a:rPr lang="ru-RU" sz="700" dirty="0" err="1" smtClean="0"/>
              <a:t>Кузбассразрезуголь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44 ОАО "</a:t>
            </a:r>
            <a:r>
              <a:rPr lang="ru-RU" sz="700" dirty="0" err="1" smtClean="0"/>
              <a:t>Куйбышевазот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45 ЗАО "Курский </a:t>
            </a:r>
            <a:r>
              <a:rPr lang="ru-RU" sz="700" dirty="0" err="1" smtClean="0"/>
              <a:t>Агрохолдинг</a:t>
            </a:r>
            <a:r>
              <a:rPr lang="ru-RU" sz="700" dirty="0" smtClean="0"/>
              <a:t>"</a:t>
            </a:r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r>
              <a:rPr lang="ru-RU" sz="700" dirty="0" smtClean="0"/>
              <a:t/>
            </a:r>
            <a:br>
              <a:rPr lang="ru-RU" sz="700" dirty="0" smtClean="0"/>
            </a:br>
            <a:endParaRPr lang="ru-RU" sz="700" dirty="0" smtClean="0"/>
          </a:p>
          <a:p>
            <a:r>
              <a:rPr lang="ru-RU" sz="700" dirty="0" smtClean="0"/>
              <a:t>46 ФГУП "Российский научный центр "Курчатовский институт"</a:t>
            </a:r>
          </a:p>
          <a:p>
            <a:r>
              <a:rPr lang="ru-RU" sz="700" dirty="0" smtClean="0"/>
              <a:t>47 ОАО "</a:t>
            </a:r>
            <a:r>
              <a:rPr lang="ru-RU" sz="700" dirty="0" err="1" smtClean="0"/>
              <a:t>Липецкхлебмакаронпром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48 ОАО "НК "ЛУКОЙЛ"</a:t>
            </a:r>
          </a:p>
          <a:p>
            <a:r>
              <a:rPr lang="ru-RU" sz="700" dirty="0" smtClean="0"/>
              <a:t>49 ООО "Группа "Магнезит"</a:t>
            </a:r>
          </a:p>
          <a:p>
            <a:r>
              <a:rPr lang="ru-RU" sz="700" dirty="0" smtClean="0"/>
              <a:t>50 ОАО "Магнитогорский металлургический комбинат"</a:t>
            </a:r>
          </a:p>
          <a:p>
            <a:r>
              <a:rPr lang="ru-RU" sz="700" dirty="0" smtClean="0"/>
              <a:t>51 ОАО "</a:t>
            </a:r>
            <a:r>
              <a:rPr lang="ru-RU" sz="700" dirty="0" err="1" smtClean="0"/>
              <a:t>Макфа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52 ЗАО "Международный аэропорт Домодедово"</a:t>
            </a:r>
          </a:p>
          <a:p>
            <a:r>
              <a:rPr lang="ru-RU" sz="700" dirty="0" smtClean="0"/>
              <a:t>53 ОАО "Международный аэропорт "Пулково""</a:t>
            </a:r>
          </a:p>
          <a:p>
            <a:r>
              <a:rPr lang="ru-RU" sz="700" dirty="0" smtClean="0"/>
              <a:t>54 ОАО "Международный аэропорт Шереметьево"</a:t>
            </a:r>
          </a:p>
          <a:p>
            <a:r>
              <a:rPr lang="ru-RU" sz="700" dirty="0" smtClean="0"/>
              <a:t>55 ОАО "ХК "</a:t>
            </a:r>
            <a:r>
              <a:rPr lang="ru-RU" sz="700" dirty="0" err="1" smtClean="0"/>
              <a:t>Металлоинвест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56 ОАО "</a:t>
            </a:r>
            <a:r>
              <a:rPr lang="ru-RU" sz="700" dirty="0" err="1" smtClean="0"/>
              <a:t>Мечел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57 ФГУП "НПО </a:t>
            </a:r>
            <a:r>
              <a:rPr lang="ru-RU" sz="700" dirty="0" err="1" smtClean="0"/>
              <a:t>Микроген</a:t>
            </a:r>
            <a:r>
              <a:rPr lang="ru-RU" sz="700" dirty="0" smtClean="0"/>
              <a:t>" Минздрава России</a:t>
            </a:r>
          </a:p>
          <a:p>
            <a:r>
              <a:rPr lang="ru-RU" sz="700" dirty="0" smtClean="0"/>
              <a:t>58 ООО "Агропромышленный холдинг "</a:t>
            </a:r>
            <a:r>
              <a:rPr lang="ru-RU" sz="700" dirty="0" err="1" smtClean="0"/>
              <a:t>Мираторг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59 ОАО "</a:t>
            </a:r>
            <a:r>
              <a:rPr lang="ru-RU" sz="700" dirty="0" err="1" smtClean="0"/>
              <a:t>Монди</a:t>
            </a:r>
            <a:r>
              <a:rPr lang="ru-RU" sz="700" dirty="0" smtClean="0"/>
              <a:t> Сыктывкарский ЛПК"</a:t>
            </a:r>
          </a:p>
          <a:p>
            <a:r>
              <a:rPr lang="ru-RU" sz="700" dirty="0" smtClean="0"/>
              <a:t>60 ОАО "Мордовское агропромышленное объединение"</a:t>
            </a:r>
          </a:p>
          <a:p>
            <a:r>
              <a:rPr lang="ru-RU" sz="700" dirty="0" smtClean="0"/>
              <a:t>61 ОАО "Концерн "</a:t>
            </a:r>
            <a:r>
              <a:rPr lang="ru-RU" sz="700" dirty="0" err="1" smtClean="0"/>
              <a:t>Моринформсистема-Агат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62 ОАО "</a:t>
            </a:r>
            <a:r>
              <a:rPr lang="ru-RU" sz="700" dirty="0" err="1" smtClean="0"/>
              <a:t>Мотовилихинские</a:t>
            </a:r>
            <a:r>
              <a:rPr lang="ru-RU" sz="700" dirty="0" smtClean="0"/>
              <a:t> заводы"</a:t>
            </a:r>
          </a:p>
          <a:p>
            <a:r>
              <a:rPr lang="ru-RU" sz="700" dirty="0" smtClean="0"/>
              <a:t>63 ОАО "Концерн "</a:t>
            </a:r>
            <a:r>
              <a:rPr lang="ru-RU" sz="700" dirty="0" err="1" smtClean="0"/>
              <a:t>МПО-Гидроприбор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64 ФГУП "Научно-производственное объединение имени С.А. Лавочкина"</a:t>
            </a:r>
          </a:p>
          <a:p>
            <a:r>
              <a:rPr lang="ru-RU" sz="700" dirty="0" smtClean="0"/>
              <a:t>65 ОАО "Нижегородский масложировой комбинат"</a:t>
            </a:r>
          </a:p>
          <a:p>
            <a:r>
              <a:rPr lang="ru-RU" sz="700" dirty="0" smtClean="0"/>
              <a:t>66 ОАО "</a:t>
            </a:r>
            <a:r>
              <a:rPr lang="ru-RU" sz="700" dirty="0" err="1" smtClean="0"/>
              <a:t>Нижнекамскнефтехим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67 ОАО "</a:t>
            </a:r>
            <a:r>
              <a:rPr lang="ru-RU" sz="700" dirty="0" err="1" smtClean="0"/>
              <a:t>Нижнекамскшина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68 ООО "</a:t>
            </a:r>
            <a:r>
              <a:rPr lang="ru-RU" sz="700" dirty="0" err="1" smtClean="0"/>
              <a:t>Никохим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69 ОАО "НОВАТЭК"</a:t>
            </a:r>
          </a:p>
          <a:p>
            <a:r>
              <a:rPr lang="ru-RU" sz="700" dirty="0" smtClean="0"/>
              <a:t>70 ОАО "</a:t>
            </a:r>
            <a:r>
              <a:rPr lang="ru-RU" sz="700" dirty="0" err="1" smtClean="0"/>
              <a:t>Новолипецкий</a:t>
            </a:r>
            <a:r>
              <a:rPr lang="ru-RU" sz="700" dirty="0" smtClean="0"/>
              <a:t> металлургический комбинат"</a:t>
            </a:r>
          </a:p>
          <a:p>
            <a:r>
              <a:rPr lang="ru-RU" sz="700" dirty="0" smtClean="0"/>
              <a:t>71 ОАО "ГМК "Норильский никель"</a:t>
            </a:r>
          </a:p>
          <a:p>
            <a:r>
              <a:rPr lang="ru-RU" sz="700" dirty="0" smtClean="0"/>
              <a:t>72ФГУП "НПЦ автоматики и приборостроения им. Академика Н.А.</a:t>
            </a:r>
          </a:p>
          <a:p>
            <a:r>
              <a:rPr lang="ru-RU" sz="700" dirty="0" smtClean="0"/>
              <a:t>Пилюгина"</a:t>
            </a:r>
          </a:p>
          <a:p>
            <a:r>
              <a:rPr lang="ru-RU" sz="700" dirty="0" smtClean="0"/>
              <a:t>73 ОАО "ОАК"</a:t>
            </a:r>
          </a:p>
          <a:p>
            <a:r>
              <a:rPr lang="ru-RU" sz="700" dirty="0" smtClean="0"/>
              <a:t>74 АО НПК "Объединенная Вагонная компания "</a:t>
            </a:r>
          </a:p>
          <a:p>
            <a:r>
              <a:rPr lang="ru-RU" sz="700" dirty="0" smtClean="0"/>
              <a:t>75 АО "Объединенная металлургическая компания"</a:t>
            </a:r>
          </a:p>
          <a:p>
            <a:r>
              <a:rPr lang="ru-RU" sz="700" dirty="0" smtClean="0"/>
              <a:t>76 ОАО "Объединенная ракетно-космическая корпорация"</a:t>
            </a:r>
          </a:p>
          <a:p>
            <a:r>
              <a:rPr lang="ru-RU" sz="700" dirty="0" smtClean="0"/>
              <a:t>77 ОАО "Объединенные машиностроительные заводы"</a:t>
            </a:r>
          </a:p>
          <a:p>
            <a:r>
              <a:rPr lang="ru-RU" sz="700" dirty="0" smtClean="0"/>
              <a:t>78 ОАО "Концерн "</a:t>
            </a:r>
            <a:r>
              <a:rPr lang="ru-RU" sz="700" dirty="0" err="1" smtClean="0"/>
              <a:t>Океанприбор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79 ОАО «ОСК»</a:t>
            </a:r>
          </a:p>
          <a:p>
            <a:r>
              <a:rPr lang="ru-RU" sz="700" dirty="0" smtClean="0"/>
              <a:t>80. ООО «</a:t>
            </a:r>
            <a:r>
              <a:rPr lang="ru-RU" sz="700" dirty="0" err="1" smtClean="0"/>
              <a:t>Орими</a:t>
            </a:r>
            <a:r>
              <a:rPr lang="ru-RU" sz="700" dirty="0" smtClean="0"/>
              <a:t>»</a:t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r>
              <a:rPr lang="ru-RU" sz="700" dirty="0" smtClean="0"/>
              <a:t/>
            </a:r>
            <a:br>
              <a:rPr lang="ru-RU" sz="700" dirty="0" smtClean="0"/>
            </a:br>
            <a:endParaRPr lang="ru-RU" sz="700" dirty="0" smtClean="0"/>
          </a:p>
          <a:p>
            <a:r>
              <a:rPr lang="ru-RU" sz="700" dirty="0" smtClean="0"/>
              <a:t>81 ЗАО «УК «Петропавловск»</a:t>
            </a:r>
          </a:p>
          <a:p>
            <a:r>
              <a:rPr lang="ru-RU" sz="700" dirty="0" smtClean="0"/>
              <a:t>82 ОАО «Полиметалл»</a:t>
            </a:r>
          </a:p>
          <a:p>
            <a:r>
              <a:rPr lang="ru-RU" sz="700" dirty="0" smtClean="0"/>
              <a:t>83 ОАО "Полюс-Золото"</a:t>
            </a:r>
          </a:p>
          <a:p>
            <a:r>
              <a:rPr lang="ru-RU" sz="700" dirty="0" smtClean="0"/>
              <a:t>84 ЗАО "</a:t>
            </a:r>
            <a:r>
              <a:rPr lang="ru-RU" sz="700" dirty="0" err="1" smtClean="0"/>
              <a:t>Приосколье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85 ОАО "Прогресс"</a:t>
            </a:r>
          </a:p>
          <a:p>
            <a:r>
              <a:rPr lang="ru-RU" sz="700" dirty="0" smtClean="0"/>
              <a:t>86 ООО "</a:t>
            </a:r>
            <a:r>
              <a:rPr lang="ru-RU" sz="700" dirty="0" err="1" smtClean="0"/>
              <a:t>Продимекс-холдинг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87 ООО "</a:t>
            </a:r>
            <a:r>
              <a:rPr lang="ru-RU" sz="700" dirty="0" err="1" smtClean="0"/>
              <a:t>Продо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88 ООО "УК "Промышленно-металлургический холдинг"</a:t>
            </a:r>
          </a:p>
          <a:p>
            <a:r>
              <a:rPr lang="ru-RU" sz="700" dirty="0" smtClean="0"/>
              <a:t>89 ЗАО "Птицефабрика Северная"</a:t>
            </a:r>
          </a:p>
          <a:p>
            <a:r>
              <a:rPr lang="ru-RU" sz="700" dirty="0" smtClean="0"/>
              <a:t>90 ОАО Группа "Разгуляй"</a:t>
            </a:r>
          </a:p>
          <a:p>
            <a:r>
              <a:rPr lang="ru-RU" sz="700" dirty="0" smtClean="0"/>
              <a:t>91 ЗАО "РЕНО РОССИЯ"</a:t>
            </a:r>
          </a:p>
          <a:p>
            <a:r>
              <a:rPr lang="ru-RU" sz="700" dirty="0" smtClean="0"/>
              <a:t>92 ОАО "</a:t>
            </a:r>
            <a:r>
              <a:rPr lang="ru-RU" sz="700" dirty="0" err="1" smtClean="0"/>
              <a:t>Росгеология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93 ФГУП "</a:t>
            </a:r>
            <a:r>
              <a:rPr lang="ru-RU" sz="700" dirty="0" err="1" smtClean="0"/>
              <a:t>Росморпорт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94 ОАО "НК "Роснефть"</a:t>
            </a:r>
          </a:p>
          <a:p>
            <a:r>
              <a:rPr lang="ru-RU" sz="700" dirty="0" smtClean="0"/>
              <a:t>95 ОАО "Российские железные дороги"</a:t>
            </a:r>
          </a:p>
          <a:p>
            <a:r>
              <a:rPr lang="ru-RU" sz="700" dirty="0" smtClean="0"/>
              <a:t>96 ГК "</a:t>
            </a:r>
            <a:r>
              <a:rPr lang="ru-RU" sz="700" dirty="0" err="1" smtClean="0"/>
              <a:t>Ростехнологии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97 ОАО "Ростсельмаш"</a:t>
            </a:r>
          </a:p>
          <a:p>
            <a:r>
              <a:rPr lang="ru-RU" sz="700" dirty="0" smtClean="0"/>
              <a:t>98 ОАО "</a:t>
            </a:r>
            <a:r>
              <a:rPr lang="ru-RU" sz="700" dirty="0" err="1" smtClean="0"/>
              <a:t>Рузаевский</a:t>
            </a:r>
            <a:r>
              <a:rPr lang="ru-RU" sz="700" dirty="0" smtClean="0"/>
              <a:t> завод химического машиностроения"</a:t>
            </a:r>
          </a:p>
          <a:p>
            <a:r>
              <a:rPr lang="ru-RU" sz="700" dirty="0" smtClean="0"/>
              <a:t>99 ООО "Группа компаний "</a:t>
            </a:r>
            <a:r>
              <a:rPr lang="ru-RU" sz="700" dirty="0" err="1" smtClean="0"/>
              <a:t>Русагро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100 ОАО "ОК "</a:t>
            </a:r>
            <a:r>
              <a:rPr lang="ru-RU" sz="700" dirty="0" err="1" smtClean="0"/>
              <a:t>Русал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101 ЗАО "Русская медная компания"</a:t>
            </a:r>
          </a:p>
          <a:p>
            <a:r>
              <a:rPr lang="ru-RU" sz="700" dirty="0" smtClean="0"/>
              <a:t>102 ООО "Русская рыбопромышленная компания"</a:t>
            </a:r>
          </a:p>
          <a:p>
            <a:r>
              <a:rPr lang="ru-RU" sz="700" dirty="0" smtClean="0"/>
              <a:t>103 ООО "Русские машины"</a:t>
            </a:r>
          </a:p>
          <a:p>
            <a:r>
              <a:rPr lang="ru-RU" sz="700" dirty="0" smtClean="0"/>
              <a:t>104 ОАО "НК "</a:t>
            </a:r>
            <a:r>
              <a:rPr lang="ru-RU" sz="700" dirty="0" err="1" smtClean="0"/>
              <a:t>РуссНефть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105 ОАО "</a:t>
            </a:r>
            <a:r>
              <a:rPr lang="ru-RU" sz="700" dirty="0" err="1" smtClean="0"/>
              <a:t>Саянскхимпласт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106 ОАО "ХК </a:t>
            </a:r>
            <a:r>
              <a:rPr lang="ru-RU" sz="700" dirty="0" err="1" smtClean="0"/>
              <a:t>СДС-Уголь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107 ПАО "Северсталь"</a:t>
            </a:r>
          </a:p>
          <a:p>
            <a:r>
              <a:rPr lang="ru-RU" sz="700" dirty="0" smtClean="0"/>
              <a:t>108 ЗАО "Сибирская Аграрная Группа"</a:t>
            </a:r>
          </a:p>
          <a:p>
            <a:r>
              <a:rPr lang="ru-RU" sz="700" dirty="0" smtClean="0"/>
              <a:t>109 ОАО "Сибирский цемент"</a:t>
            </a:r>
          </a:p>
          <a:p>
            <a:r>
              <a:rPr lang="ru-RU" sz="700" dirty="0" smtClean="0"/>
              <a:t>110 ОАО "СИБУР Холдинг"</a:t>
            </a:r>
          </a:p>
          <a:p>
            <a:r>
              <a:rPr lang="ru-RU" sz="700" dirty="0" smtClean="0"/>
              <a:t>111 ОАО "Силовые машины"</a:t>
            </a:r>
          </a:p>
          <a:p>
            <a:r>
              <a:rPr lang="ru-RU" sz="700" dirty="0" smtClean="0"/>
              <a:t>112 ОАО "</a:t>
            </a:r>
            <a:r>
              <a:rPr lang="ru-RU" sz="700" dirty="0" err="1" smtClean="0"/>
              <a:t>Синара</a:t>
            </a:r>
            <a:r>
              <a:rPr lang="ru-RU" sz="700" dirty="0" smtClean="0"/>
              <a:t> - транспортные машины"</a:t>
            </a:r>
          </a:p>
          <a:p>
            <a:r>
              <a:rPr lang="ru-RU" sz="700" dirty="0" smtClean="0"/>
              <a:t>113 ОАО "Акционерное Курганское общество медицинских препаратов и</a:t>
            </a:r>
          </a:p>
          <a:p>
            <a:r>
              <a:rPr lang="ru-RU" sz="700" dirty="0" smtClean="0"/>
              <a:t>изделий "Синтез«</a:t>
            </a:r>
          </a:p>
          <a:p>
            <a:r>
              <a:rPr lang="ru-RU" sz="700" dirty="0" smtClean="0"/>
              <a:t>114 ОАО "НГК "</a:t>
            </a:r>
            <a:r>
              <a:rPr lang="ru-RU" sz="700" dirty="0" err="1" smtClean="0"/>
              <a:t>Славнефть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115 ОАО "</a:t>
            </a:r>
            <a:r>
              <a:rPr lang="ru-RU" sz="700" dirty="0" err="1" smtClean="0"/>
              <a:t>Совкомфлот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116 ООО "Содружество"</a:t>
            </a:r>
          </a:p>
          <a:p>
            <a:r>
              <a:rPr lang="ru-RU" sz="700" dirty="0" smtClean="0"/>
              <a:t>117 ОАО "</a:t>
            </a:r>
            <a:r>
              <a:rPr lang="ru-RU" sz="700" dirty="0" err="1" smtClean="0"/>
              <a:t>Соллерс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118 ООО "УК "Солнечные продукты"</a:t>
            </a:r>
          </a:p>
          <a:p>
            <a:r>
              <a:rPr lang="ru-RU" sz="700" dirty="0" smtClean="0"/>
              <a:t>119 ЗАО "Ставропольский бройлер"</a:t>
            </a:r>
          </a:p>
          <a:p>
            <a:r>
              <a:rPr lang="ru-RU" sz="700" dirty="0" smtClean="0"/>
              <a:t>120 ОАО "</a:t>
            </a:r>
            <a:r>
              <a:rPr lang="ru-RU" sz="700" dirty="0" err="1" smtClean="0"/>
              <a:t>Сургутнефтегаз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121 ОАО "СУЭК"</a:t>
            </a:r>
          </a:p>
          <a:p>
            <a:r>
              <a:rPr lang="ru-RU" sz="700" dirty="0" smtClean="0"/>
              <a:t>122 ОАО "ТАИФ"</a:t>
            </a:r>
          </a:p>
          <a:p>
            <a:r>
              <a:rPr lang="ru-RU" sz="700" dirty="0" smtClean="0"/>
              <a:t>123 ЗАО «Талина"</a:t>
            </a:r>
          </a:p>
          <a:p>
            <a:r>
              <a:rPr lang="ru-RU" sz="700" dirty="0" smtClean="0"/>
              <a:t>124 ОАО "Корпорация "Тактическое ракетное вооружение"</a:t>
            </a:r>
          </a:p>
          <a:p>
            <a:r>
              <a:rPr lang="ru-RU" sz="700" dirty="0" smtClean="0"/>
              <a:t>125 ОАО «Татнефть им. В.Д. </a:t>
            </a:r>
            <a:r>
              <a:rPr lang="ru-RU" sz="700" dirty="0" err="1" smtClean="0"/>
              <a:t>Шашина</a:t>
            </a:r>
            <a:r>
              <a:rPr lang="ru-RU" sz="700" dirty="0" smtClean="0"/>
              <a:t>»</a:t>
            </a:r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r>
              <a:rPr lang="ru-RU" sz="700" dirty="0" smtClean="0"/>
              <a:t>126 ОАО "Тверской вагоностроительный завод"</a:t>
            </a:r>
          </a:p>
          <a:p>
            <a:r>
              <a:rPr lang="ru-RU" sz="700" dirty="0" smtClean="0"/>
              <a:t>127 ОАО "</a:t>
            </a:r>
            <a:r>
              <a:rPr lang="ru-RU" sz="700" dirty="0" err="1" smtClean="0"/>
              <a:t>Тольяттиазот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128 ООО "ККУ "Концерн "Тракторные заводы "</a:t>
            </a:r>
          </a:p>
          <a:p>
            <a:r>
              <a:rPr lang="ru-RU" sz="700" dirty="0" smtClean="0"/>
              <a:t>129 ОАО "АК "</a:t>
            </a:r>
            <a:r>
              <a:rPr lang="ru-RU" sz="700" dirty="0" err="1" smtClean="0"/>
              <a:t>Трансаэро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130 ЗАО "</a:t>
            </a:r>
            <a:r>
              <a:rPr lang="ru-RU" sz="700" dirty="0" err="1" smtClean="0"/>
              <a:t>Трансмашхолдинг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131 ОАО "АК "</a:t>
            </a:r>
            <a:r>
              <a:rPr lang="ru-RU" sz="700" dirty="0" err="1" smtClean="0"/>
              <a:t>Транснефть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132 ООО "Агрофирма "ТРИО"</a:t>
            </a:r>
          </a:p>
          <a:p>
            <a:r>
              <a:rPr lang="ru-RU" sz="700" dirty="0" smtClean="0"/>
              <a:t>133 ОАО "Трубная металлургическая компания"</a:t>
            </a:r>
          </a:p>
          <a:p>
            <a:r>
              <a:rPr lang="ru-RU" sz="700" dirty="0" smtClean="0"/>
              <a:t>134 ОАО "</a:t>
            </a:r>
            <a:r>
              <a:rPr lang="ru-RU" sz="700" dirty="0" err="1" smtClean="0"/>
              <a:t>УГМК-Холдинг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135 ОАО "НПК "</a:t>
            </a:r>
            <a:r>
              <a:rPr lang="ru-RU" sz="700" dirty="0" err="1" smtClean="0"/>
              <a:t>Уралвагонзавод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136 ЗАО "</a:t>
            </a:r>
            <a:r>
              <a:rPr lang="ru-RU" sz="700" dirty="0" err="1" smtClean="0"/>
              <a:t>Уралбройлер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137 ПАО "</a:t>
            </a:r>
            <a:r>
              <a:rPr lang="ru-RU" sz="700" dirty="0" err="1" smtClean="0"/>
              <a:t>Уралкалий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138 ОАО "ОХК "УРАЛХИМ"</a:t>
            </a:r>
          </a:p>
          <a:p>
            <a:r>
              <a:rPr lang="ru-RU" sz="700" dirty="0" smtClean="0"/>
              <a:t>139 ОАО "</a:t>
            </a:r>
            <a:r>
              <a:rPr lang="ru-RU" sz="700" dirty="0" err="1" smtClean="0"/>
              <a:t>Уфанефтехим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140 ОАО "</a:t>
            </a:r>
            <a:r>
              <a:rPr lang="ru-RU" sz="700" dirty="0" err="1" smtClean="0"/>
              <a:t>Фармстандарт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141 ОАО "</a:t>
            </a:r>
            <a:r>
              <a:rPr lang="ru-RU" sz="700" dirty="0" err="1" smtClean="0"/>
              <a:t>ФосАгро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142ФГУП "Центр эксплуатации объектов наземной космической</a:t>
            </a:r>
          </a:p>
          <a:p>
            <a:r>
              <a:rPr lang="ru-RU" sz="700" dirty="0" smtClean="0"/>
              <a:t>инфраструктуры"</a:t>
            </a:r>
          </a:p>
          <a:p>
            <a:r>
              <a:rPr lang="ru-RU" sz="700" dirty="0" smtClean="0"/>
              <a:t>143 ФГУП "</a:t>
            </a:r>
            <a:r>
              <a:rPr lang="ru-RU" sz="700" dirty="0" err="1" smtClean="0"/>
              <a:t>ЦНИИМаш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144 ОАО "Челябинский трубопрокатный завод"</a:t>
            </a:r>
          </a:p>
          <a:p>
            <a:r>
              <a:rPr lang="ru-RU" sz="700" dirty="0" smtClean="0"/>
              <a:t>145 ОАО "Челябинский электрометаллургический комбинат"</a:t>
            </a:r>
          </a:p>
          <a:p>
            <a:r>
              <a:rPr lang="ru-RU" sz="700" dirty="0" smtClean="0"/>
              <a:t>146 ОАО "Группа Черкизово"</a:t>
            </a:r>
          </a:p>
          <a:p>
            <a:r>
              <a:rPr lang="ru-RU" sz="700" dirty="0" smtClean="0"/>
              <a:t>147 ООО "</a:t>
            </a:r>
            <a:r>
              <a:rPr lang="ru-RU" sz="700" dirty="0" err="1" smtClean="0"/>
              <a:t>ЭкоНиваАгро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148 ЗАО АВК "</a:t>
            </a:r>
            <a:r>
              <a:rPr lang="ru-RU" sz="700" dirty="0" err="1" smtClean="0"/>
              <a:t>Эксима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149 ОАО "Электрозавод"</a:t>
            </a:r>
          </a:p>
          <a:p>
            <a:r>
              <a:rPr lang="ru-RU" sz="700" dirty="0" smtClean="0"/>
              <a:t>150 ЗАО "</a:t>
            </a:r>
            <a:r>
              <a:rPr lang="ru-RU" sz="700" dirty="0" err="1" smtClean="0"/>
              <a:t>Энергопром</a:t>
            </a:r>
            <a:r>
              <a:rPr lang="ru-RU" sz="700" dirty="0" smtClean="0"/>
              <a:t> Менеджмент"</a:t>
            </a:r>
          </a:p>
          <a:p>
            <a:r>
              <a:rPr lang="ru-RU" sz="700" dirty="0" smtClean="0"/>
              <a:t>151 ЗАО "Управляющая компания "ЭФКО"</a:t>
            </a:r>
          </a:p>
          <a:p>
            <a:r>
              <a:rPr lang="ru-RU" sz="700" dirty="0" smtClean="0"/>
              <a:t>152 ООО "</a:t>
            </a:r>
            <a:r>
              <a:rPr lang="ru-RU" sz="700" dirty="0" err="1" smtClean="0"/>
              <a:t>Юргинский</a:t>
            </a:r>
            <a:r>
              <a:rPr lang="ru-RU" sz="700" dirty="0" smtClean="0"/>
              <a:t> </a:t>
            </a:r>
            <a:r>
              <a:rPr lang="ru-RU" sz="700" dirty="0" err="1" smtClean="0"/>
              <a:t>машзавод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153 ОАО "Аптечная сеть 36,6"</a:t>
            </a:r>
          </a:p>
          <a:p>
            <a:r>
              <a:rPr lang="ru-RU" sz="700" dirty="0" smtClean="0"/>
              <a:t>154 ООО "</a:t>
            </a:r>
            <a:r>
              <a:rPr lang="ru-RU" sz="700" dirty="0" err="1" smtClean="0"/>
              <a:t>Ашан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155 ООО "Башкирская генерирующая компания"</a:t>
            </a:r>
          </a:p>
          <a:p>
            <a:r>
              <a:rPr lang="ru-RU" sz="700" dirty="0" smtClean="0"/>
              <a:t>156 ЗАО "ВАД"</a:t>
            </a:r>
          </a:p>
          <a:p>
            <a:r>
              <a:rPr lang="ru-RU" sz="700" dirty="0" smtClean="0"/>
              <a:t>157 ОАО "Группа компаний "Виктория"</a:t>
            </a:r>
          </a:p>
          <a:p>
            <a:r>
              <a:rPr lang="ru-RU" sz="700" dirty="0" smtClean="0"/>
              <a:t>158 ОАО "</a:t>
            </a:r>
            <a:r>
              <a:rPr lang="ru-RU" sz="700" dirty="0" err="1" smtClean="0"/>
              <a:t>Дикси</a:t>
            </a:r>
            <a:r>
              <a:rPr lang="ru-RU" sz="700" dirty="0" smtClean="0"/>
              <a:t> Групп"</a:t>
            </a:r>
          </a:p>
          <a:p>
            <a:r>
              <a:rPr lang="ru-RU" sz="700" dirty="0" smtClean="0"/>
              <a:t>159 ОАО "</a:t>
            </a:r>
            <a:r>
              <a:rPr lang="ru-RU" sz="700" dirty="0" err="1" smtClean="0"/>
              <a:t>Волгомост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160 ОАО "Волжская ТГК"</a:t>
            </a:r>
          </a:p>
          <a:p>
            <a:r>
              <a:rPr lang="ru-RU" sz="700" dirty="0" smtClean="0"/>
              <a:t>161 ОАО "</a:t>
            </a:r>
            <a:r>
              <a:rPr lang="ru-RU" sz="700" dirty="0" err="1" smtClean="0"/>
              <a:t>Вымпелком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162 ОАО "Генерирующая компания" (Республика Татарстан)</a:t>
            </a:r>
          </a:p>
          <a:p>
            <a:r>
              <a:rPr lang="ru-RU" sz="700" dirty="0" smtClean="0"/>
              <a:t>163 ОАО "</a:t>
            </a:r>
            <a:r>
              <a:rPr lang="ru-RU" sz="700" dirty="0" err="1" smtClean="0"/>
              <a:t>Главстрой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164 ОАО "Енисейская ТГК (ТГК-13)"</a:t>
            </a:r>
          </a:p>
          <a:p>
            <a:r>
              <a:rPr lang="ru-RU" sz="700" dirty="0" smtClean="0"/>
              <a:t>165 ОАО "</a:t>
            </a:r>
            <a:r>
              <a:rPr lang="ru-RU" sz="700" dirty="0" err="1" smtClean="0"/>
              <a:t>Интер</a:t>
            </a:r>
            <a:r>
              <a:rPr lang="ru-RU" sz="700" dirty="0" smtClean="0"/>
              <a:t> РАО"</a:t>
            </a:r>
          </a:p>
          <a:p>
            <a:r>
              <a:rPr lang="ru-RU" sz="700" dirty="0" smtClean="0"/>
              <a:t>166 ЗАО "</a:t>
            </a:r>
            <a:r>
              <a:rPr lang="ru-RU" sz="700" dirty="0" err="1" smtClean="0"/>
              <a:t>Интеко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167 ОАО "Иркутскэнерго"</a:t>
            </a:r>
          </a:p>
          <a:p>
            <a:r>
              <a:rPr lang="ru-RU" sz="700" dirty="0" smtClean="0"/>
              <a:t>168 ОАО "</a:t>
            </a:r>
            <a:r>
              <a:rPr lang="ru-RU" sz="700" dirty="0" err="1" smtClean="0"/>
              <a:t>Квадра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169 ЗАО "Крокус"</a:t>
            </a:r>
          </a:p>
          <a:p>
            <a:r>
              <a:rPr lang="ru-RU" sz="700" dirty="0" smtClean="0"/>
              <a:t>170 ОАО "</a:t>
            </a:r>
            <a:r>
              <a:rPr lang="ru-RU" sz="700" dirty="0" err="1" smtClean="0"/>
              <a:t>Кузбассэнерго</a:t>
            </a:r>
            <a:r>
              <a:rPr lang="ru-RU" sz="700" dirty="0" smtClean="0"/>
              <a:t>"</a:t>
            </a:r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endParaRPr lang="ru-RU" sz="700" dirty="0" smtClean="0"/>
          </a:p>
          <a:p>
            <a:r>
              <a:rPr lang="ru-RU" sz="700" dirty="0" smtClean="0"/>
              <a:t>171 ООО "Лента"</a:t>
            </a:r>
          </a:p>
          <a:p>
            <a:r>
              <a:rPr lang="ru-RU" sz="700" dirty="0" smtClean="0"/>
              <a:t>172 ОАО "Группа "ЛСР"</a:t>
            </a:r>
          </a:p>
          <a:p>
            <a:r>
              <a:rPr lang="ru-RU" sz="700" dirty="0" smtClean="0"/>
              <a:t>173 ОАО "Компания "М.видео"</a:t>
            </a:r>
          </a:p>
          <a:p>
            <a:r>
              <a:rPr lang="ru-RU" sz="700" dirty="0" smtClean="0"/>
              <a:t>174 ОАО "Мегафон"</a:t>
            </a:r>
          </a:p>
          <a:p>
            <a:r>
              <a:rPr lang="ru-RU" sz="700" dirty="0" smtClean="0"/>
              <a:t>175 ООО "Метро кэш </a:t>
            </a:r>
            <a:r>
              <a:rPr lang="ru-RU" sz="700" dirty="0" err="1" smtClean="0"/>
              <a:t>энд</a:t>
            </a:r>
            <a:r>
              <a:rPr lang="ru-RU" sz="700" dirty="0" smtClean="0"/>
              <a:t> </a:t>
            </a:r>
            <a:r>
              <a:rPr lang="ru-RU" sz="700" dirty="0" err="1" smtClean="0"/>
              <a:t>Керри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176 ООО "</a:t>
            </a:r>
            <a:r>
              <a:rPr lang="ru-RU" sz="700" dirty="0" err="1" smtClean="0"/>
              <a:t>Мортон-РСО</a:t>
            </a:r>
            <a:r>
              <a:rPr lang="ru-RU" sz="700" dirty="0" smtClean="0"/>
              <a:t>«</a:t>
            </a:r>
          </a:p>
          <a:p>
            <a:r>
              <a:rPr lang="ru-RU" sz="700" dirty="0" smtClean="0"/>
              <a:t>177 ОАО "</a:t>
            </a:r>
            <a:r>
              <a:rPr lang="ru-RU" sz="700" dirty="0" err="1" smtClean="0"/>
              <a:t>Мостотрест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178 ООО "О’КЕЙ"</a:t>
            </a:r>
          </a:p>
          <a:p>
            <a:r>
              <a:rPr lang="ru-RU" sz="700" dirty="0" smtClean="0"/>
              <a:t>179 ОАО "Группа компаний "ПИК"</a:t>
            </a:r>
          </a:p>
          <a:p>
            <a:r>
              <a:rPr lang="ru-RU" sz="700" dirty="0" smtClean="0"/>
              <a:t>180 ФГУП "Почта России"</a:t>
            </a:r>
          </a:p>
          <a:p>
            <a:r>
              <a:rPr lang="ru-RU" sz="700" dirty="0" smtClean="0"/>
              <a:t>181 ОАО "Протек" (Аптеки "</a:t>
            </a:r>
            <a:r>
              <a:rPr lang="ru-RU" sz="700" dirty="0" err="1" smtClean="0"/>
              <a:t>Ригла</a:t>
            </a:r>
            <a:r>
              <a:rPr lang="ru-RU" sz="700" dirty="0" smtClean="0"/>
              <a:t>")</a:t>
            </a:r>
          </a:p>
          <a:p>
            <a:r>
              <a:rPr lang="ru-RU" sz="700" dirty="0" smtClean="0"/>
              <a:t>182 ГК "</a:t>
            </a:r>
            <a:r>
              <a:rPr lang="ru-RU" sz="700" dirty="0" err="1" smtClean="0"/>
              <a:t>Росатом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183 ОАО "</a:t>
            </a:r>
            <a:r>
              <a:rPr lang="ru-RU" sz="700" dirty="0" err="1" smtClean="0"/>
              <a:t>Россети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184 ФГУП "Российская телевизионная и радиовещательная сеть"</a:t>
            </a:r>
          </a:p>
          <a:p>
            <a:r>
              <a:rPr lang="ru-RU" sz="700" dirty="0" smtClean="0"/>
              <a:t>185 ОАО "</a:t>
            </a:r>
            <a:r>
              <a:rPr lang="ru-RU" sz="700" dirty="0" err="1" smtClean="0"/>
              <a:t>Ростелеком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186 ОАО "</a:t>
            </a:r>
            <a:r>
              <a:rPr lang="ru-RU" sz="700" dirty="0" err="1" smtClean="0"/>
              <a:t>РусГидро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187 ОАО АФК "Система"</a:t>
            </a:r>
          </a:p>
          <a:p>
            <a:r>
              <a:rPr lang="ru-RU" sz="700" dirty="0" smtClean="0"/>
              <a:t>188 ОАО "Седьмой континент"</a:t>
            </a:r>
          </a:p>
          <a:p>
            <a:r>
              <a:rPr lang="ru-RU" sz="700" dirty="0" smtClean="0"/>
              <a:t>189 ОАО "СИБЭКО"</a:t>
            </a:r>
          </a:p>
          <a:p>
            <a:r>
              <a:rPr lang="ru-RU" sz="700" dirty="0" smtClean="0"/>
              <a:t>190 ОАО "СО ЕЭС"</a:t>
            </a:r>
          </a:p>
          <a:p>
            <a:r>
              <a:rPr lang="ru-RU" sz="700" dirty="0" smtClean="0"/>
              <a:t>191 ООО "</a:t>
            </a:r>
            <a:r>
              <a:rPr lang="ru-RU" sz="700" dirty="0" err="1" smtClean="0"/>
              <a:t>Стройгазконсалтинг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192 ЗАО "СУ-155"</a:t>
            </a:r>
          </a:p>
          <a:p>
            <a:r>
              <a:rPr lang="ru-RU" sz="700" dirty="0" smtClean="0"/>
              <a:t>193 ЗАО "</a:t>
            </a:r>
            <a:r>
              <a:rPr lang="ru-RU" sz="700" dirty="0" err="1" smtClean="0"/>
              <a:t>Тандер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194 ОАО "ТГК-14"</a:t>
            </a:r>
          </a:p>
          <a:p>
            <a:r>
              <a:rPr lang="ru-RU" sz="700" dirty="0" smtClean="0"/>
              <a:t>195 ОАО "ТГК-2"</a:t>
            </a:r>
          </a:p>
          <a:p>
            <a:r>
              <a:rPr lang="ru-RU" sz="700" dirty="0" smtClean="0"/>
              <a:t>196 ОАО "Корпорация </a:t>
            </a:r>
            <a:r>
              <a:rPr lang="ru-RU" sz="700" dirty="0" err="1" smtClean="0"/>
              <a:t>Трансстрой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197 ОАО "</a:t>
            </a:r>
            <a:r>
              <a:rPr lang="ru-RU" sz="700" dirty="0" err="1" smtClean="0"/>
              <a:t>Фортум</a:t>
            </a:r>
            <a:r>
              <a:rPr lang="ru-RU" sz="700" dirty="0" smtClean="0"/>
              <a:t>"</a:t>
            </a:r>
          </a:p>
          <a:p>
            <a:r>
              <a:rPr lang="ru-RU" sz="700" dirty="0" smtClean="0"/>
              <a:t>198 ОАО "ФСК ЕЭС"</a:t>
            </a:r>
          </a:p>
          <a:p>
            <a:r>
              <a:rPr lang="en-US" sz="700" dirty="0" smtClean="0"/>
              <a:t>199 X5 Retail Group N.V.</a:t>
            </a:r>
            <a:endParaRPr lang="ru-RU" sz="700" dirty="0" smtClean="0"/>
          </a:p>
          <a:p>
            <a:endParaRPr lang="ru-RU" sz="7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7092280" y="4869160"/>
            <a:ext cx="20882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/>
              <a:t>*протокол заседания Правительственной комиссии по экономическому развитию и интеграции от 5 февраля 2015 г. № 1</a:t>
            </a:r>
            <a:endParaRPr lang="ru-RU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1234</Words>
  <Application>Microsoft Office PowerPoint</Application>
  <PresentationFormat>Экран (4:3)</PresentationFormat>
  <Paragraphs>308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OFFICE-2-2</dc:creator>
  <cp:lastModifiedBy>OFFICE-2-2</cp:lastModifiedBy>
  <cp:revision>96</cp:revision>
  <dcterms:modified xsi:type="dcterms:W3CDTF">2015-04-21T10:07:18Z</dcterms:modified>
</cp:coreProperties>
</file>